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go="http://customooxmlschemas.google.com/"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trictFirstAndLastChars="0" embedTrueTypeFonts="1" saveSubsetFonts="1" autoCompressPictures="0">
  <p:sldMasterIdLst>
    <p:sldMasterId id="2147483648" r:id="rId4"/>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x="12192000" cy="6858000"/>
  <p:notesSz cx="6858000" cy="9144000"/>
  <p:embeddedFontLst>
    <p:embeddedFont>
      <p:font typeface="Play"/>
      <p:regular r:id="rId29"/>
      <p:bold r:id="rId30"/>
    </p:embeddedFont>
    <p:embeddedFont>
      <p:font typeface="Open Sans"/>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iNgQCrcx2YRbngsGO5ZgC2YIdCZ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208ACDF-9A6B-466B-9E41-A965A231A5C3}">
  <a:tblStyle styleId="{5208ACDF-9A6B-466B-9E41-A965A231A5C3}" styleName="Table_0">
    <a:wholeTbl>
      <a:tcTxStyle b="off" i="off">
        <a:font>
          <a:latin typeface="Arial"/>
          <a:ea typeface="Arial"/>
          <a:cs typeface="Arial"/>
        </a:font>
        <a:schemeClr val="dk1"/>
      </a:tcTxStyle>
      <a:tcStyle>
        <a:tcBdr>
          <a:left>
            <a:ln cap="flat" cmpd="sng" w="12700">
              <a:solidFill>
                <a:schemeClr val="accent1"/>
              </a:solidFill>
              <a:prstDash val="solid"/>
              <a:round/>
              <a:headEnd len="sm" w="sm" type="none"/>
              <a:tailEnd len="sm" w="sm" type="none"/>
            </a:ln>
          </a:left>
          <a:right>
            <a:ln cap="flat" cmpd="sng" w="12700">
              <a:solidFill>
                <a:schemeClr val="accent1"/>
              </a:solidFill>
              <a:prstDash val="solid"/>
              <a:round/>
              <a:headEnd len="sm" w="sm" type="none"/>
              <a:tailEnd len="sm" w="sm" type="none"/>
            </a:ln>
          </a:right>
          <a:top>
            <a:ln cap="flat" cmpd="sng" w="12700">
              <a:solidFill>
                <a:schemeClr val="accent1"/>
              </a:solidFill>
              <a:prstDash val="solid"/>
              <a:round/>
              <a:headEnd len="sm" w="sm" type="none"/>
              <a:tailEnd len="sm" w="sm" type="none"/>
            </a:ln>
          </a:top>
          <a:bottom>
            <a:ln cap="flat" cmpd="sng" w="12700">
              <a:solidFill>
                <a:schemeClr val="accent1"/>
              </a:solidFill>
              <a:prstDash val="solid"/>
              <a:round/>
              <a:headEnd len="sm" w="sm" type="none"/>
              <a:tailEnd len="sm" w="sm" type="none"/>
            </a:ln>
          </a:bottom>
          <a:insideH>
            <a:ln cap="flat" cmpd="sng" w="12700">
              <a:solidFill>
                <a:schemeClr val="accent1"/>
              </a:solidFill>
              <a:prstDash val="solid"/>
              <a:round/>
              <a:headEnd len="sm" w="sm" type="none"/>
              <a:tailEnd len="sm" w="sm" type="none"/>
            </a:ln>
          </a:insideH>
          <a:insideV>
            <a:ln cap="flat" cmpd="sng" w="12700">
              <a:solidFill>
                <a:schemeClr val="accent1"/>
              </a:solidFill>
              <a:prstDash val="solid"/>
              <a:round/>
              <a:headEnd len="sm" w="sm" type="none"/>
              <a:tailEnd len="sm" w="sm" type="none"/>
            </a:ln>
          </a:insideV>
        </a:tcBdr>
        <a:fill>
          <a:solidFill>
            <a:srgbClr val="FFFFFF">
              <a:alpha val="0"/>
            </a:srgbClr>
          </a:solidFill>
        </a:fill>
      </a:tcStyle>
    </a:wholeTbl>
    <a:band1H>
      <a:tcTxStyle/>
      <a:tcStyle>
        <a:fill>
          <a:solidFill>
            <a:schemeClr val="accent1">
              <a:alpha val="20000"/>
            </a:schemeClr>
          </a:solidFill>
        </a:fill>
      </a:tcStyle>
    </a:band1H>
    <a:band2H>
      <a:tcTxStyle/>
    </a:band2H>
    <a:band1V>
      <a:tcTxStyle/>
      <a:tcStyle>
        <a:fill>
          <a:solidFill>
            <a:schemeClr val="accent1">
              <a:alpha val="20000"/>
            </a:schemeClr>
          </a:solidFill>
        </a:fill>
      </a:tcStyle>
    </a:band1V>
    <a:band2V>
      <a:tcTxStyle/>
    </a:band2V>
    <a:lastCol>
      <a:tcTxStyle b="on" i="off"/>
    </a:lastCol>
    <a:firstCol>
      <a:tcTxStyle b="on" i="off"/>
    </a:firstCol>
    <a:lastRow>
      <a:tcTxStyle b="on" i="off"/>
      <a:tcStyle>
        <a:tcBdr>
          <a:top>
            <a:ln cap="flat" cmpd="sng" w="50800">
              <a:solidFill>
                <a:schemeClr val="accent1"/>
              </a:solidFill>
              <a:prstDash val="solid"/>
              <a:round/>
              <a:headEnd len="sm" w="sm" type="none"/>
              <a:tailEnd len="sm" w="sm" type="none"/>
            </a:ln>
          </a:top>
        </a:tcBdr>
        <a:fill>
          <a:solidFill>
            <a:srgbClr val="FFFFFF">
              <a:alpha val="0"/>
            </a:srgbClr>
          </a:solidFill>
        </a:fill>
      </a:tcStyle>
    </a:lastRow>
    <a:seCell>
      <a:tcTxStyle/>
    </a:seCell>
    <a:swCell>
      <a:tcTxStyle/>
    </a:swCell>
    <a:firstRow>
      <a:tcTxStyle b="on" i="off"/>
      <a:tcStyle>
        <a:tcBdr>
          <a:bottom>
            <a:ln cap="flat" cmpd="sng" w="25400">
              <a:solidFill>
                <a:schemeClr val="accent1"/>
              </a:solidFill>
              <a:prstDash val="solid"/>
              <a:round/>
              <a:headEnd len="sm" w="sm" type="none"/>
              <a:tailEnd len="sm" w="sm" type="none"/>
            </a:ln>
          </a:bottom>
        </a:tcBdr>
        <a:fill>
          <a:solidFill>
            <a:srgbClr val="FFFFFF">
              <a:alpha val="0"/>
            </a:srgbClr>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Play-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regular.fntdata"/><Relationship Id="rId30" Type="http://schemas.openxmlformats.org/officeDocument/2006/relationships/font" Target="fonts/Play-bold.fntdata"/><Relationship Id="rId11" Type="http://schemas.openxmlformats.org/officeDocument/2006/relationships/slide" Target="slides/slide5.xml"/><Relationship Id="rId33" Type="http://schemas.openxmlformats.org/officeDocument/2006/relationships/font" Target="fonts/OpenSans-italic.fntdata"/><Relationship Id="rId10" Type="http://schemas.openxmlformats.org/officeDocument/2006/relationships/slide" Target="slides/slide4.xml"/><Relationship Id="rId32" Type="http://schemas.openxmlformats.org/officeDocument/2006/relationships/font" Target="fonts/OpenSans-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Open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p:txBody>
      </p:sp>
      <p:sp>
        <p:nvSpPr>
          <p:cNvPr id="4" name="Google Shape;4;n"/>
          <p:cNvSpPr txBox="1"/>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p:txBody>
      </p:sp>
      <p:sp>
        <p:nvSpPr>
          <p:cNvPr id="5" name="Google Shape;5;n"/>
          <p:cNvSpPr/>
          <p:nvPr>
            <p:ph type="sldImg" idx="3"/>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p:txBody>
      </p:sp>
      <p:sp>
        <p:nvSpPr>
          <p:cNvPr id="7" name="Google Shape;7;n"/>
          <p:cNvSpPr txBox="1"/>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p:txBody>
      </p:sp>
      <p:sp>
        <p:nvSpPr>
          <p:cNvPr id="8" name="Google Shape;8;n"/>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06" name="Shape 106"/>
        <p:cNvGrpSpPr/>
        <p:nvPr/>
      </p:nvGrpSpPr>
      <p:grpSpPr>
        <a:xfrm>
          <a:off x="0" y="0"/>
          <a:ext cx="0" cy="0"/>
          <a:chOff x="0" y="0"/>
          <a:chExt cx="0" cy="0"/>
        </a:xfrm>
      </p:grpSpPr>
      <p:sp>
        <p:nvSpPr>
          <p:cNvPr id="107" name="Google Shape;107;p1: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t/>
            </a:r>
            <a:endParaRPr/>
          </a:p>
        </p:txBody>
      </p:sp>
      <p:sp>
        <p:nvSpPr>
          <p:cNvPr id="108" name="Google Shape;108;p1: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67" name="Shape 167"/>
        <p:cNvGrpSpPr/>
        <p:nvPr/>
      </p:nvGrpSpPr>
      <p:grpSpPr>
        <a:xfrm>
          <a:off x="0" y="0"/>
          <a:ext cx="0" cy="0"/>
          <a:chOff x="0" y="0"/>
          <a:chExt cx="0" cy="0"/>
        </a:xfrm>
      </p:grpSpPr>
      <p:sp>
        <p:nvSpPr>
          <p:cNvPr id="168" name="Google Shape;168;p11: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p11: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Elke fase bouwt voort op de vorige om een dieper inzicht te bevorderen. De laatste reflectie is cruciaal: dat is het moment waarop echte groei plaatsvindt. </a:t>
            </a:r>
            <a:endParaRPr/>
          </a:p>
        </p:txBody>
      </p:sp>
      <p:sp>
        <p:nvSpPr>
          <p:cNvPr id="170" name="Google Shape;170;p11: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98" name="Shape 198"/>
        <p:cNvGrpSpPr/>
        <p:nvPr/>
      </p:nvGrpSpPr>
      <p:grpSpPr>
        <a:xfrm>
          <a:off x="0" y="0"/>
          <a:ext cx="0" cy="0"/>
          <a:chOff x="0" y="0"/>
          <a:chExt cx="0" cy="0"/>
        </a:xfrm>
      </p:grpSpPr>
      <p:sp>
        <p:nvSpPr>
          <p:cNvPr id="199" name="Google Shape;199;p1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10: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Onderzoek: Britse leraren die Critical Friend gebruiken, gebruiken 89% vaker genderneutraal taalgebruik dan controlegroepen. Het geheim? De uitdrukking 'Ik vraag me af' stimuleert het oplossen van problemen zonder schaamte (Bambino, 2002). Dit staat in contrast met traditionele feedback zoals 'Dit is uitsluitend', wat weerstand oproept.</a:t>
            </a:r>
            <a:endParaRPr/>
          </a:p>
        </p:txBody>
      </p:sp>
      <p:sp>
        <p:nvSpPr>
          <p:cNvPr id="201" name="Google Shape;201;p10: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05" name="Shape 205"/>
        <p:cNvGrpSpPr/>
        <p:nvPr/>
      </p:nvGrpSpPr>
      <p:grpSpPr>
        <a:xfrm>
          <a:off x="0" y="0"/>
          <a:ext cx="0" cy="0"/>
          <a:chOff x="0" y="0"/>
          <a:chExt cx="0" cy="0"/>
        </a:xfrm>
      </p:grpSpPr>
      <p:sp>
        <p:nvSpPr>
          <p:cNvPr id="206" name="Google Shape;206;p12: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Google Shape;207;p12: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US"/>
              <a:t>In deze activiteit oefenen we het geven en ontvangen van feedback aan de hand van het Critical Friends-protocol in een specifiek informaticascenario. </a:t>
            </a:r>
            <a:endParaRPr/>
          </a:p>
          <a:p>
            <a:pPr marL="457200" marR="0" lvl="0" indent="-228600" algn="l" rtl="0">
              <a:lnSpc>
                <a:spcPct val="100000"/>
              </a:lnSpc>
              <a:spcBef>
                <a:spcPts val="0"/>
              </a:spcBef>
              <a:spcAft>
                <a:spcPts val="0"/>
              </a:spcAft>
              <a:buSzPts val="1400"/>
              <a:buNone/>
            </a:pPr>
            <a:r>
              <a:t/>
            </a:r>
            <a:endParaRPr b="1"/>
          </a:p>
          <a:p>
            <a:pPr marL="457200" marR="0" lvl="0" indent="-228600" algn="l" rtl="0">
              <a:lnSpc>
                <a:spcPct val="100000"/>
              </a:lnSpc>
              <a:spcBef>
                <a:spcPts val="0"/>
              </a:spcBef>
              <a:spcAft>
                <a:spcPts val="0"/>
              </a:spcAft>
              <a:buSzPts val="1400"/>
              <a:buNone/>
            </a:pPr>
            <a:r>
              <a:rPr lang="en-US"/>
              <a:t>Vorm groepjes van 3. Iedereen krijgt een rol. Bepaal wie als eerste presentator is. Die persoon vat het scenario 'Algoritmen op sociale media' samen en vraagt: </a:t>
            </a:r>
            <a:r>
              <a:rPr lang="en-US" i="1"/>
              <a:t>Hoe authentiek en inclusief is deze les</a:t>
            </a:r>
            <a:r>
              <a:rPr lang="en-US"/>
              <a:t>?</a:t>
            </a:r>
            <a:endParaRPr/>
          </a:p>
          <a:p>
            <a:pPr marL="457200" marR="0" lvl="0" indent="-228600" algn="l" rtl="0">
              <a:lnSpc>
                <a:spcPct val="100000"/>
              </a:lnSpc>
              <a:spcBef>
                <a:spcPts val="0"/>
              </a:spcBef>
              <a:spcAft>
                <a:spcPts val="0"/>
              </a:spcAft>
              <a:buSzPts val="1400"/>
              <a:buNone/>
            </a:pPr>
            <a:r>
              <a:rPr lang="en-US"/>
              <a:t>Geef als Critical Friends constructieve feedback. Begin met wat je waardeert – dit is je </a:t>
            </a:r>
            <a:r>
              <a:rPr lang="en-US" i="1"/>
              <a:t>warme feedback</a:t>
            </a:r>
            <a:r>
              <a:rPr lang="en-US"/>
              <a:t>. Geef vervolgens op een vriendelijke manier aan wat er verbeterd kan worden – je </a:t>
            </a:r>
            <a:r>
              <a:rPr lang="en-US" i="1"/>
              <a:t>koele feedback</a:t>
            </a:r>
            <a:r>
              <a:rPr lang="en-US"/>
              <a:t>.</a:t>
            </a:r>
            <a:endParaRPr/>
          </a:p>
          <a:p>
            <a:pPr marL="457200" marR="0" lvl="0" indent="-228600" algn="l" rtl="0">
              <a:lnSpc>
                <a:spcPct val="100000"/>
              </a:lnSpc>
              <a:spcBef>
                <a:spcPts val="0"/>
              </a:spcBef>
              <a:spcAft>
                <a:spcPts val="0"/>
              </a:spcAft>
              <a:buSzPts val="1400"/>
              <a:buNone/>
            </a:pPr>
            <a:r>
              <a:rPr lang="en-US"/>
              <a:t>De presentator reageert niet, maar luistert alleen.</a:t>
            </a:r>
            <a:endParaRPr/>
          </a:p>
          <a:p>
            <a:pPr marL="457200" marR="0" lvl="0" indent="-228600" algn="l" rtl="0">
              <a:lnSpc>
                <a:spcPct val="100000"/>
              </a:lnSpc>
              <a:spcBef>
                <a:spcPts val="0"/>
              </a:spcBef>
              <a:spcAft>
                <a:spcPts val="0"/>
              </a:spcAft>
              <a:buSzPts val="1400"/>
              <a:buNone/>
            </a:pPr>
            <a:r>
              <a:t/>
            </a:r>
            <a:endParaRPr b="1"/>
          </a:p>
          <a:p>
            <a:pPr marL="457200" marR="0" lvl="0" indent="-228600" algn="l" rtl="0">
              <a:lnSpc>
                <a:spcPct val="100000"/>
              </a:lnSpc>
              <a:spcBef>
                <a:spcPts val="0"/>
              </a:spcBef>
              <a:spcAft>
                <a:spcPts val="0"/>
              </a:spcAft>
              <a:buSzPts val="1400"/>
              <a:buNone/>
            </a:pPr>
            <a:r>
              <a:rPr lang="en-US"/>
              <a:t>Na de activiteit leidt u een korte reflectie:</a:t>
            </a:r>
            <a:endParaRPr/>
          </a:p>
          <a:p>
            <a:pPr marL="914400" lvl="1" indent="-228600" algn="l" rtl="0">
              <a:lnSpc>
                <a:spcPct val="100000"/>
              </a:lnSpc>
              <a:spcBef>
                <a:spcPts val="0"/>
              </a:spcBef>
              <a:spcAft>
                <a:spcPts val="0"/>
              </a:spcAft>
              <a:buSzPts val="1400"/>
              <a:buNone/>
            </a:pPr>
            <a:r>
              <a:rPr lang="en-US"/>
              <a:t>"Wat heb je van dit proces geleerd?"</a:t>
            </a:r>
            <a:endParaRPr/>
          </a:p>
          <a:p>
            <a:pPr marL="914400" lvl="1" indent="-228600" algn="l" rtl="0">
              <a:lnSpc>
                <a:spcPct val="100000"/>
              </a:lnSpc>
              <a:spcBef>
                <a:spcPts val="0"/>
              </a:spcBef>
              <a:spcAft>
                <a:spcPts val="0"/>
              </a:spcAft>
              <a:buSzPts val="1400"/>
              <a:buNone/>
            </a:pPr>
            <a:r>
              <a:rPr lang="en-US"/>
              <a:t>"Hoe kan dit je helpen bij het ontwerpen van je eigen scenario's?"</a:t>
            </a:r>
            <a:endParaRPr/>
          </a:p>
          <a:p>
            <a:pPr marL="0" lvl="0" indent="0" algn="l" rtl="0">
              <a:lnSpc>
                <a:spcPct val="100000"/>
              </a:lnSpc>
              <a:spcBef>
                <a:spcPts val="0"/>
              </a:spcBef>
              <a:spcAft>
                <a:spcPts val="0"/>
              </a:spcAft>
              <a:buSzPts val="1400"/>
              <a:buNone/>
            </a:pPr>
            <a:r>
              <a:t/>
            </a:r>
            <a:endParaRPr/>
          </a:p>
        </p:txBody>
      </p:sp>
      <p:sp>
        <p:nvSpPr>
          <p:cNvPr id="208" name="Google Shape;208;p12: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13" name="Shape 213"/>
        <p:cNvGrpSpPr/>
        <p:nvPr/>
      </p:nvGrpSpPr>
      <p:grpSpPr>
        <a:xfrm>
          <a:off x="0" y="0"/>
          <a:ext cx="0" cy="0"/>
          <a:chOff x="0" y="0"/>
          <a:chExt cx="0" cy="0"/>
        </a:xfrm>
      </p:grpSpPr>
      <p:sp>
        <p:nvSpPr>
          <p:cNvPr id="214" name="Google Shape;214;p13: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p13: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De gekalibreerde peer review is een evaluatieproces op basis van rubric assessment. Het is een proces waarbij de docenten en de trainer bij de evaluatie worden betrokken. De rubric biedt het kader voor de beoordeling. Het vergrootglas geeft het gebied aan waarop de docenten en de trainer zich concentreren. Dit gebied is gemeenschappelijk voor alle betrokken entiteiten en vormt een specifiek aspect van het leerscenario dat verbetering behoeft. In eerste instantie beoordeelt de docent een specifiek aspect van het leerscenario (bijvoorbeeld inclusie) op een rubric-matrix. Vervolgens geven de docenten hun eigen score en bespreken ze de verschillen met de trainer. Het proces wordt voortgezet om andere aspecten van het leerscenario te beoordelen (bijvoorbeeld authenticiteit). Zo ontstaat een gekalibreerde rubriek die op het leerscenario wordt toegepast. Het resultaat is dus het resultaat van een teaminspanning en is objectiever. Het is ook belangrijk om te benadrukken dat docenten door middel van discussie hun scores zelf kunnen evalueren en op die manier leren hoe ze moeten scoren. In die zin lijkt het alsof de experts hun collega's opleiden. </a:t>
            </a:r>
            <a:endParaRPr/>
          </a:p>
        </p:txBody>
      </p:sp>
      <p:sp>
        <p:nvSpPr>
          <p:cNvPr id="216" name="Google Shape;216;p13: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21" name="Shape 221"/>
        <p:cNvGrpSpPr/>
        <p:nvPr/>
      </p:nvGrpSpPr>
      <p:grpSpPr>
        <a:xfrm>
          <a:off x="0" y="0"/>
          <a:ext cx="0" cy="0"/>
          <a:chOff x="0" y="0"/>
          <a:chExt cx="0" cy="0"/>
        </a:xfrm>
      </p:grpSpPr>
      <p:sp>
        <p:nvSpPr>
          <p:cNvPr id="222" name="Google Shape;222;p1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1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De objectiviteit ligt in het feit dat het evaluatieresultaat niet het resultaat is van de inspanningen van één persoon. Daarom is het evaluatieresultaat niet bevooroordeeld. De consistentie houdt in dat, aangezien het beoordelingsproces niet bevooroordeeld is, het resultaat betrouwbaar is en aan de beoordelingsregels voldoet. Het kritisch denken wordt gestimuleerd doordat de trainer en de docenten hun scores motiveren en een vruchtbare discussie voeren, waarbij ze de aspecten die betrekking hebben op het onderzochte gebied kritisch beoordelen. Bovendien kan de discussie over discrepanties een metacognitief proces op gang brengen dat kan leiden tot een constructieve zelfbeoordeling. Ten slotte nemen de instructeurs niet de volledige beoordelingslast op zich, aangezien deze last nu wordt gedeeld en het uiteindelijke evaluatieresultaat het resultaat is van teamwork, wat de betrouwbaarheid en consistentie van het hele proces verhoogt.</a:t>
            </a:r>
            <a:endParaRPr/>
          </a:p>
        </p:txBody>
      </p:sp>
      <p:sp>
        <p:nvSpPr>
          <p:cNvPr id="224" name="Google Shape;224;p14: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28" name="Shape 228"/>
        <p:cNvGrpSpPr/>
        <p:nvPr/>
      </p:nvGrpSpPr>
      <p:grpSpPr>
        <a:xfrm>
          <a:off x="0" y="0"/>
          <a:ext cx="0" cy="0"/>
          <a:chOff x="0" y="0"/>
          <a:chExt cx="0" cy="0"/>
        </a:xfrm>
      </p:grpSpPr>
      <p:sp>
        <p:nvSpPr>
          <p:cNvPr id="229" name="Google Shape;229;p1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p15: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Geef de deelnemers document 1-2 en volg de instructies om de activiteit te voltooien. Geef 15 minuten voor het schrijven van het scenario, 10 minuten voor het nakijken en 5 minuten voor reflectie.</a:t>
            </a:r>
            <a:endParaRPr/>
          </a:p>
        </p:txBody>
      </p:sp>
      <p:sp>
        <p:nvSpPr>
          <p:cNvPr id="231" name="Google Shape;231;p15: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35" name="Shape 235"/>
        <p:cNvGrpSpPr/>
        <p:nvPr/>
      </p:nvGrpSpPr>
      <p:grpSpPr>
        <a:xfrm>
          <a:off x="0" y="0"/>
          <a:ext cx="0" cy="0"/>
          <a:chOff x="0" y="0"/>
          <a:chExt cx="0" cy="0"/>
        </a:xfrm>
      </p:grpSpPr>
      <p:sp>
        <p:nvSpPr>
          <p:cNvPr id="236" name="Google Shape;236;p4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p40: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Hoewel ze qua opzet verschillen, zijn beide tools gebaseerd op een evenwicht tussen structuur en dialoog om verbetering te bevorderen. De overeenkomsten tussen beide methoden zijn:</a:t>
            </a:r>
            <a:endParaRPr/>
          </a:p>
          <a:p>
            <a:pPr marL="171450" lvl="0" indent="-171450" algn="l" rtl="0">
              <a:lnSpc>
                <a:spcPct val="100000"/>
              </a:lnSpc>
              <a:spcBef>
                <a:spcPts val="0"/>
              </a:spcBef>
              <a:spcAft>
                <a:spcPts val="0"/>
              </a:spcAft>
              <a:buClr>
                <a:schemeClr val="dk1"/>
              </a:buClr>
              <a:buSzPts val="1200"/>
              <a:buFont typeface="Arial"/>
              <a:buChar char="-"/>
            </a:pPr>
            <a:r>
              <a:rPr lang="en-US"/>
              <a:t>Bevorderen van samenwerkend leren</a:t>
            </a:r>
            <a:endParaRPr/>
          </a:p>
          <a:p>
            <a:pPr marL="171450" lvl="0" indent="-171450" algn="l" rtl="0">
              <a:lnSpc>
                <a:spcPct val="100000"/>
              </a:lnSpc>
              <a:spcBef>
                <a:spcPts val="0"/>
              </a:spcBef>
              <a:spcAft>
                <a:spcPts val="0"/>
              </a:spcAft>
              <a:buClr>
                <a:schemeClr val="dk1"/>
              </a:buClr>
              <a:buSzPts val="1200"/>
              <a:buFont typeface="Arial"/>
              <a:buChar char="-"/>
            </a:pPr>
            <a:r>
              <a:rPr lang="en-US"/>
              <a:t>Vereisen gestructureerde kaders</a:t>
            </a:r>
            <a:endParaRPr/>
          </a:p>
          <a:p>
            <a:pPr marL="171450" lvl="0" indent="-171450" algn="l" rtl="0">
              <a:lnSpc>
                <a:spcPct val="100000"/>
              </a:lnSpc>
              <a:spcBef>
                <a:spcPts val="0"/>
              </a:spcBef>
              <a:spcAft>
                <a:spcPts val="0"/>
              </a:spcAft>
              <a:buClr>
                <a:schemeClr val="dk1"/>
              </a:buClr>
              <a:buSzPts val="1200"/>
              <a:buFont typeface="Arial"/>
              <a:buChar char="-"/>
            </a:pPr>
            <a:r>
              <a:rPr lang="en-US"/>
              <a:t>Verbetering van reflectie- en evaluatievaardigheden</a:t>
            </a:r>
            <a:endParaRPr/>
          </a:p>
          <a:p>
            <a:pPr marL="0" lvl="0" indent="0" algn="l" rtl="0">
              <a:lnSpc>
                <a:spcPct val="100000"/>
              </a:lnSpc>
              <a:spcBef>
                <a:spcPts val="0"/>
              </a:spcBef>
              <a:spcAft>
                <a:spcPts val="0"/>
              </a:spcAft>
              <a:buClr>
                <a:schemeClr val="dk1"/>
              </a:buClr>
              <a:buSzPts val="1200"/>
              <a:buFont typeface="Arial"/>
              <a:buNone/>
            </a:pPr>
            <a:r>
              <a:rPr lang="en-US"/>
              <a:t>De verschillen zijn:</a:t>
            </a:r>
            <a:endParaRPr/>
          </a:p>
          <a:p>
            <a:pPr marL="171450" lvl="0" indent="-171450" algn="l" rtl="0">
              <a:lnSpc>
                <a:spcPct val="100000"/>
              </a:lnSpc>
              <a:spcBef>
                <a:spcPts val="0"/>
              </a:spcBef>
              <a:spcAft>
                <a:spcPts val="0"/>
              </a:spcAft>
              <a:buClr>
                <a:schemeClr val="dk1"/>
              </a:buClr>
              <a:buSzPts val="1200"/>
              <a:buFont typeface="Arial"/>
              <a:buChar char="-"/>
            </a:pPr>
            <a:r>
              <a:rPr lang="en-US"/>
              <a:t>De CFP richt zich op dialoog, terwijl CPR zich richt op evaluatie</a:t>
            </a:r>
            <a:endParaRPr/>
          </a:p>
          <a:p>
            <a:pPr marL="171450" lvl="0" indent="-171450" algn="l" rtl="0">
              <a:lnSpc>
                <a:spcPct val="100000"/>
              </a:lnSpc>
              <a:spcBef>
                <a:spcPts val="0"/>
              </a:spcBef>
              <a:spcAft>
                <a:spcPts val="0"/>
              </a:spcAft>
              <a:buClr>
                <a:schemeClr val="dk1"/>
              </a:buClr>
              <a:buSzPts val="1200"/>
              <a:buFont typeface="Arial"/>
              <a:buChar char="-"/>
            </a:pPr>
            <a:r>
              <a:rPr lang="en-US"/>
              <a:t>Het evaluatieresultaat is gebaseerd op inzicht in het geval van CFP, terwijl het evaluatieresultaat verweven is met scores in het geval van CPR</a:t>
            </a:r>
            <a:endParaRPr/>
          </a:p>
          <a:p>
            <a:pPr marL="171450" lvl="0" indent="-171450" algn="l" rtl="0">
              <a:lnSpc>
                <a:spcPct val="100000"/>
              </a:lnSpc>
              <a:spcBef>
                <a:spcPts val="0"/>
              </a:spcBef>
              <a:spcAft>
                <a:spcPts val="0"/>
              </a:spcAft>
              <a:buClr>
                <a:schemeClr val="dk1"/>
              </a:buClr>
              <a:buSzPts val="1200"/>
              <a:buFont typeface="Arial"/>
              <a:buChar char="-"/>
            </a:pPr>
            <a:r>
              <a:rPr lang="en-US"/>
              <a:t>De facilitator speelt een cruciale rol in het geval van CFP, terwijl het hele proces bij CPR zelfgestuurd is.</a:t>
            </a:r>
            <a:endParaRPr/>
          </a:p>
          <a:p>
            <a:pPr marL="0" lvl="0" indent="0" algn="l" rtl="0">
              <a:lnSpc>
                <a:spcPct val="100000"/>
              </a:lnSpc>
              <a:spcBef>
                <a:spcPts val="0"/>
              </a:spcBef>
              <a:spcAft>
                <a:spcPts val="0"/>
              </a:spcAft>
              <a:buClr>
                <a:schemeClr val="dk1"/>
              </a:buClr>
              <a:buSzPts val="1200"/>
              <a:buFont typeface="Arial"/>
              <a:buNone/>
            </a:pPr>
            <a:r>
              <a:rPr lang="en-US"/>
              <a:t>Kortom, CFP is interpersoonlijk en discursief, terwijl CPR meer analytisch en rubriekgericht is. Beide kunnen worden aangepast aan verschillende situaties.</a:t>
            </a:r>
            <a:endParaRPr/>
          </a:p>
          <a:p>
            <a:pPr marL="0" lvl="0" indent="0" algn="l" rtl="0">
              <a:lnSpc>
                <a:spcPct val="100000"/>
              </a:lnSpc>
              <a:spcBef>
                <a:spcPts val="0"/>
              </a:spcBef>
              <a:spcAft>
                <a:spcPts val="0"/>
              </a:spcAft>
              <a:buClr>
                <a:schemeClr val="dk1"/>
              </a:buClr>
              <a:buSzPts val="1200"/>
              <a:buFont typeface="Arial"/>
              <a:buNone/>
            </a:pPr>
            <a:r>
              <a:t/>
            </a:r>
            <a:endParaRPr/>
          </a:p>
          <a:p>
            <a:pPr marL="457200" marR="0" lvl="0" indent="-228600" algn="l" rtl="0">
              <a:lnSpc>
                <a:spcPct val="100000"/>
              </a:lnSpc>
              <a:spcBef>
                <a:spcPts val="0"/>
              </a:spcBef>
              <a:spcAft>
                <a:spcPts val="0"/>
              </a:spcAft>
              <a:buSzPts val="1400"/>
              <a:buNone/>
            </a:pPr>
            <a:r>
              <a:t/>
            </a:r>
            <a:endParaRPr/>
          </a:p>
        </p:txBody>
      </p:sp>
      <p:sp>
        <p:nvSpPr>
          <p:cNvPr id="238" name="Google Shape;238;p40: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43" name="Shape 243"/>
        <p:cNvGrpSpPr/>
        <p:nvPr/>
      </p:nvGrpSpPr>
      <p:grpSpPr>
        <a:xfrm>
          <a:off x="0" y="0"/>
          <a:ext cx="0" cy="0"/>
          <a:chOff x="0" y="0"/>
          <a:chExt cx="0" cy="0"/>
        </a:xfrm>
      </p:grpSpPr>
      <p:sp>
        <p:nvSpPr>
          <p:cNvPr id="244" name="Google Shape;244;p1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p17: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Hoewel CFP en CPR verschillende doelen dienen, kunnen ze ook samen worden gebruikt voor een completer evaluatieproces. </a:t>
            </a:r>
            <a:endParaRPr/>
          </a:p>
          <a:p>
            <a:pPr marL="0" lvl="0" indent="0" algn="l" rtl="0">
              <a:lnSpc>
                <a:spcPct val="100000"/>
              </a:lnSpc>
              <a:spcBef>
                <a:spcPts val="0"/>
              </a:spcBef>
              <a:spcAft>
                <a:spcPts val="0"/>
              </a:spcAft>
              <a:buSzPts val="1400"/>
              <a:buNone/>
            </a:pPr>
            <a:r>
              <a:t/>
            </a:r>
            <a:endParaRPr/>
          </a:p>
          <a:p>
            <a:pPr marL="0" lvl="0" indent="0" algn="l" rtl="0">
              <a:lnSpc>
                <a:spcPct val="100000"/>
              </a:lnSpc>
              <a:spcBef>
                <a:spcPts val="0"/>
              </a:spcBef>
              <a:spcAft>
                <a:spcPts val="0"/>
              </a:spcAft>
              <a:buSzPts val="1400"/>
              <a:buNone/>
            </a:pPr>
            <a:r>
              <a:rPr lang="en-US"/>
              <a:t>CPR is bijzonder geschikt voor het beoordelen van leerresultaten die kwantificeerbaar zijn. Dus zelfs als een scenario niet strikt numeriek is, maar aspecten ervan wel op een schaal kunnen worden beoordeeld, is CPR een goede keuze. Het biedt consistentie en objectiviteit door middel van rubrieksgewijze beoordeling.</a:t>
            </a:r>
            <a:endParaRPr/>
          </a:p>
          <a:p>
            <a:pPr marL="0" lvl="0" indent="0" algn="l" rtl="0">
              <a:lnSpc>
                <a:spcPct val="100000"/>
              </a:lnSpc>
              <a:spcBef>
                <a:spcPts val="0"/>
              </a:spcBef>
              <a:spcAft>
                <a:spcPts val="0"/>
              </a:spcAft>
              <a:buSzPts val="1400"/>
              <a:buNone/>
            </a:pPr>
            <a:r>
              <a:t/>
            </a:r>
            <a:endParaRPr/>
          </a:p>
          <a:p>
            <a:pPr marL="0" lvl="0" indent="0" algn="l" rtl="0">
              <a:lnSpc>
                <a:spcPct val="100000"/>
              </a:lnSpc>
              <a:spcBef>
                <a:spcPts val="0"/>
              </a:spcBef>
              <a:spcAft>
                <a:spcPts val="0"/>
              </a:spcAft>
              <a:buSzPts val="1400"/>
              <a:buNone/>
            </a:pPr>
            <a:r>
              <a:rPr lang="en-US"/>
              <a:t>CFP is daarentegen ideaal voor het beoordelen van meer kwalitatieve aspecten, zoals onderwijsstrategieën, inclusiviteit en betrokkenheid van leerlingen. Het bevordert een open dialoog en reflectie tussen collega's, vooral bij het evalueren van zaken die moeilijker te meten zijn.</a:t>
            </a:r>
            <a:endParaRPr/>
          </a:p>
          <a:p>
            <a:pPr marL="0" lvl="0" indent="0" algn="l" rtl="0">
              <a:lnSpc>
                <a:spcPct val="100000"/>
              </a:lnSpc>
              <a:spcBef>
                <a:spcPts val="0"/>
              </a:spcBef>
              <a:spcAft>
                <a:spcPts val="0"/>
              </a:spcAft>
              <a:buSzPts val="1400"/>
              <a:buNone/>
            </a:pPr>
            <a:r>
              <a:t/>
            </a:r>
            <a:endParaRPr/>
          </a:p>
          <a:p>
            <a:pPr marL="0" lvl="0" indent="0" algn="l" rtl="0">
              <a:lnSpc>
                <a:spcPct val="100000"/>
              </a:lnSpc>
              <a:spcBef>
                <a:spcPts val="0"/>
              </a:spcBef>
              <a:spcAft>
                <a:spcPts val="0"/>
              </a:spcAft>
              <a:buSzPts val="1400"/>
              <a:buNone/>
            </a:pPr>
            <a:r>
              <a:rPr lang="en-US"/>
              <a:t>Het is belangrijk om te weten wanneer elke methode het meest geschikt is. Als uw leerscenario baat heeft bij zowel numerieke evaluatie als reflectieve feedback, kan een combinatie van CFP en CPR dieper inzicht opleveren. Op deze manier krijgt u zowel een gestructureerde score als professionele reflectie, wat resulteert in een zinvollere, meer evenwichtige beoordeling.</a:t>
            </a:r>
            <a:endParaRPr/>
          </a:p>
        </p:txBody>
      </p:sp>
      <p:sp>
        <p:nvSpPr>
          <p:cNvPr id="246" name="Google Shape;246;p17: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52" name="Shape 252"/>
        <p:cNvGrpSpPr/>
        <p:nvPr/>
      </p:nvGrpSpPr>
      <p:grpSpPr>
        <a:xfrm>
          <a:off x="0" y="0"/>
          <a:ext cx="0" cy="0"/>
          <a:chOff x="0" y="0"/>
          <a:chExt cx="0" cy="0"/>
        </a:xfrm>
      </p:grpSpPr>
      <p:sp>
        <p:nvSpPr>
          <p:cNvPr id="253" name="Google Shape;253;p41: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41: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Bij het gebruik van CFP en CPR zijn de belangrijkste uitdagingen</a:t>
            </a:r>
            <a:endParaRPr/>
          </a:p>
          <a:p>
            <a:pPr marL="171450" lvl="0" indent="-171450" algn="l" rtl="0">
              <a:lnSpc>
                <a:spcPct val="100000"/>
              </a:lnSpc>
              <a:spcBef>
                <a:spcPts val="0"/>
              </a:spcBef>
              <a:spcAft>
                <a:spcPts val="0"/>
              </a:spcAft>
              <a:buSzPts val="1400"/>
              <a:buFont typeface="Arial"/>
              <a:buChar char="-"/>
            </a:pPr>
            <a:r>
              <a:rPr lang="en-US"/>
              <a:t>tijdgebrek, </a:t>
            </a:r>
            <a:endParaRPr/>
          </a:p>
          <a:p>
            <a:pPr marL="171450" lvl="0" indent="-171450" algn="l" rtl="0">
              <a:lnSpc>
                <a:spcPct val="100000"/>
              </a:lnSpc>
              <a:spcBef>
                <a:spcPts val="0"/>
              </a:spcBef>
              <a:spcAft>
                <a:spcPts val="0"/>
              </a:spcAft>
              <a:buSzPts val="1400"/>
              <a:buFont typeface="Arial"/>
              <a:buChar char="-"/>
            </a:pPr>
            <a:r>
              <a:rPr lang="en-US"/>
              <a:t>de noodzaak van een facilitator bij CFP en </a:t>
            </a:r>
            <a:endParaRPr/>
          </a:p>
          <a:p>
            <a:pPr marL="171450" lvl="0" indent="-171450" algn="l" rtl="0">
              <a:lnSpc>
                <a:spcPct val="100000"/>
              </a:lnSpc>
              <a:spcBef>
                <a:spcPts val="0"/>
              </a:spcBef>
              <a:spcAft>
                <a:spcPts val="0"/>
              </a:spcAft>
              <a:buSzPts val="1400"/>
              <a:buFont typeface="Arial"/>
              <a:buChar char="-"/>
            </a:pPr>
            <a:r>
              <a:rPr lang="en-US"/>
              <a:t>de nauwkeurigheid van de kalibratie bij CPR. </a:t>
            </a:r>
            <a:endParaRPr/>
          </a:p>
          <a:p>
            <a:pPr marL="0" lvl="0" indent="0" algn="l" rtl="0">
              <a:lnSpc>
                <a:spcPct val="100000"/>
              </a:lnSpc>
              <a:spcBef>
                <a:spcPts val="0"/>
              </a:spcBef>
              <a:spcAft>
                <a:spcPts val="0"/>
              </a:spcAft>
              <a:buSzPts val="1400"/>
              <a:buFont typeface="Arial"/>
              <a:buNone/>
            </a:pPr>
            <a:r>
              <a:t/>
            </a:r>
            <a:endParaRPr/>
          </a:p>
          <a:p>
            <a:pPr marL="0" lvl="0" indent="0" algn="l" rtl="0">
              <a:lnSpc>
                <a:spcPct val="100000"/>
              </a:lnSpc>
              <a:spcBef>
                <a:spcPts val="0"/>
              </a:spcBef>
              <a:spcAft>
                <a:spcPts val="0"/>
              </a:spcAft>
              <a:buSzPts val="1400"/>
              <a:buFont typeface="Arial"/>
              <a:buNone/>
            </a:pPr>
            <a:r>
              <a:rPr lang="en-US"/>
              <a:t>CFP vereist een zorgvuldige timing om ervoor te zorgen dat iedereen de ruimte heeft om te presenteren en te reflecteren, terwijl de facilitator een sleutelrol speelt bij het begeleiden van het proces. Bij CPR is het van cruciaal belang dat deelnemers de rubriek consistent toepassen, dus kalibratie en tijd voor het bespreken van verschillen in beoordelingen zijn essentieel. Beide protocollen zijn krachtig, maar vereisen planning, training en commitment om effectief te kunnen worden geïmplementeerd.</a:t>
            </a:r>
            <a:endParaRPr/>
          </a:p>
        </p:txBody>
      </p:sp>
      <p:sp>
        <p:nvSpPr>
          <p:cNvPr id="255" name="Google Shape;255;p41: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60" name="Shape 260"/>
        <p:cNvGrpSpPr/>
        <p:nvPr/>
      </p:nvGrpSpPr>
      <p:grpSpPr>
        <a:xfrm>
          <a:off x="0" y="0"/>
          <a:ext cx="0" cy="0"/>
          <a:chOff x="0" y="0"/>
          <a:chExt cx="0" cy="0"/>
        </a:xfrm>
      </p:grpSpPr>
      <p:sp>
        <p:nvSpPr>
          <p:cNvPr id="261" name="Google Shape;261;p19: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Laten we even stilstaan bij het volgende. Zowel CFP als CPR ondersteunen u bij het creëren van meer betekenisvolle en inclusieve lessen. Het zijn praktische hulpmiddelen die samenwerking en professionele groei bevorderen. Wat zijn uw belangrijkste conclusies van vandaag? Hoe kunt u deze methoden integreren in uw eigen werk?</a:t>
            </a:r>
            <a:endParaRPr/>
          </a:p>
        </p:txBody>
      </p:sp>
      <p:sp>
        <p:nvSpPr>
          <p:cNvPr id="262" name="Google Shape;262;p19: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12" name="Shape 112"/>
        <p:cNvGrpSpPr/>
        <p:nvPr/>
      </p:nvGrpSpPr>
      <p:grpSpPr>
        <a:xfrm>
          <a:off x="0" y="0"/>
          <a:ext cx="0" cy="0"/>
          <a:chOff x="0" y="0"/>
          <a:chExt cx="0" cy="0"/>
        </a:xfrm>
      </p:grpSpPr>
      <p:sp>
        <p:nvSpPr>
          <p:cNvPr id="113" name="Google Shape;113;p2: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t/>
            </a:r>
            <a:endParaRPr/>
          </a:p>
        </p:txBody>
      </p:sp>
      <p:sp>
        <p:nvSpPr>
          <p:cNvPr id="114" name="Google Shape;114;p2: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68" name="Shape 268"/>
        <p:cNvGrpSpPr/>
        <p:nvPr/>
      </p:nvGrpSpPr>
      <p:grpSpPr>
        <a:xfrm>
          <a:off x="0" y="0"/>
          <a:ext cx="0" cy="0"/>
          <a:chOff x="0" y="0"/>
          <a:chExt cx="0" cy="0"/>
        </a:xfrm>
      </p:grpSpPr>
      <p:sp>
        <p:nvSpPr>
          <p:cNvPr id="269" name="Google Shape;269;p42: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42: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t/>
            </a:r>
            <a:endParaRPr/>
          </a:p>
        </p:txBody>
      </p:sp>
      <p:sp>
        <p:nvSpPr>
          <p:cNvPr id="271" name="Google Shape;271;p42: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76" name="Shape 276"/>
        <p:cNvGrpSpPr/>
        <p:nvPr/>
      </p:nvGrpSpPr>
      <p:grpSpPr>
        <a:xfrm>
          <a:off x="0" y="0"/>
          <a:ext cx="0" cy="0"/>
          <a:chOff x="0" y="0"/>
          <a:chExt cx="0" cy="0"/>
        </a:xfrm>
      </p:grpSpPr>
      <p:sp>
        <p:nvSpPr>
          <p:cNvPr id="277" name="Google Shape;277;p20: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t/>
            </a:r>
            <a:endParaRPr/>
          </a:p>
        </p:txBody>
      </p:sp>
      <p:sp>
        <p:nvSpPr>
          <p:cNvPr id="278" name="Google Shape;278;p2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93" name="Shape 293"/>
        <p:cNvGrpSpPr/>
        <p:nvPr/>
      </p:nvGrpSpPr>
      <p:grpSpPr>
        <a:xfrm>
          <a:off x="0" y="0"/>
          <a:ext cx="0" cy="0"/>
          <a:chOff x="0" y="0"/>
          <a:chExt cx="0" cy="0"/>
        </a:xfrm>
      </p:grpSpPr>
      <p:sp>
        <p:nvSpPr>
          <p:cNvPr id="294" name="Google Shape;294;p21: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295" name="Google Shape;295;p21: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18" name="Shape 118"/>
        <p:cNvGrpSpPr/>
        <p:nvPr/>
      </p:nvGrpSpPr>
      <p:grpSpPr>
        <a:xfrm>
          <a:off x="0" y="0"/>
          <a:ext cx="0" cy="0"/>
          <a:chOff x="0" y="0"/>
          <a:chExt cx="0" cy="0"/>
        </a:xfrm>
      </p:grpSpPr>
      <p:sp>
        <p:nvSpPr>
          <p:cNvPr id="119" name="Google Shape;119;p3: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t/>
            </a:r>
            <a:endParaRPr/>
          </a:p>
        </p:txBody>
      </p:sp>
      <p:sp>
        <p:nvSpPr>
          <p:cNvPr id="120" name="Google Shape;120;p3: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24" name="Shape 124"/>
        <p:cNvGrpSpPr/>
        <p:nvPr/>
      </p:nvGrpSpPr>
      <p:grpSpPr>
        <a:xfrm>
          <a:off x="0" y="0"/>
          <a:ext cx="0" cy="0"/>
          <a:chOff x="0" y="0"/>
          <a:chExt cx="0" cy="0"/>
        </a:xfrm>
      </p:grpSpPr>
      <p:sp>
        <p:nvSpPr>
          <p:cNvPr id="125" name="Google Shape;125;p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126" name="Google Shape;126;p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30" name="Shape 130"/>
        <p:cNvGrpSpPr/>
        <p:nvPr/>
      </p:nvGrpSpPr>
      <p:grpSpPr>
        <a:xfrm>
          <a:off x="0" y="0"/>
          <a:ext cx="0" cy="0"/>
          <a:chOff x="0" y="0"/>
          <a:chExt cx="0" cy="0"/>
        </a:xfrm>
      </p:grpSpPr>
      <p:sp>
        <p:nvSpPr>
          <p:cNvPr id="131" name="Google Shape;131;p5: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Clr>
                <a:schemeClr val="dk1"/>
              </a:buClr>
              <a:buSzPts val="1400"/>
              <a:buFont typeface="Arial"/>
              <a:buNone/>
            </a:pPr>
            <a:r>
              <a:rPr lang="en-US"/>
              <a:t>Deze module maakt leraren vertrouwd met de protocollen voor collegiale beoordeling. In detail zullen de leraren kennis opdoen over het Critical Friends Protocol (CFP) en de Calibrated Peer Review (CPR). De module gaat dieper in op deze methoden en onthult hun mechanismen en toepassingen. Deze kennis stelt leraren in staat om onderscheid te maken tussen de respectieve protocollen en hun overeenkomsten en verschillen te begrijpen. Tegelijkertijd worden leraren zich bewust van de uitdagingen die zich kunnen voordoen bij de implementatie van deze methoden. Bovendien zullen leraren deze methoden kunnen toepassen om hun eigen leerscenario's afzonderlijk of in combinatie te evalueren. Ten slotte zullen de leraren het belang van wisselende feedback en de noodzaak van gezamenlijke evaluatie inzien. </a:t>
            </a:r>
            <a:endParaRPr/>
          </a:p>
        </p:txBody>
      </p:sp>
      <p:sp>
        <p:nvSpPr>
          <p:cNvPr id="132" name="Google Shape;132;p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36" name="Shape 136"/>
        <p:cNvGrpSpPr/>
        <p:nvPr/>
      </p:nvGrpSpPr>
      <p:grpSpPr>
        <a:xfrm>
          <a:off x="0" y="0"/>
          <a:ext cx="0" cy="0"/>
          <a:chOff x="0" y="0"/>
          <a:chExt cx="0" cy="0"/>
        </a:xfrm>
      </p:grpSpPr>
      <p:sp>
        <p:nvSpPr>
          <p:cNvPr id="137" name="Google Shape;137;p6: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6: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 De peer-reviewprotocollen vormen een effectieve evaluatiestrategie. Zoals weergegeven in de afbeelding, omvat de volledige evaluatiestrategiecyclus vele fasen. De evaluatiestrategie wordt geïmplementeerd om feedback te verzamelen. Vervolgens wordt de feedback geanalyseerd en worden de verbeterpunten geïdentificeerd. Ten slotte worden wijzigingen aangebracht en worden de veranderingen doorgevoerd. Dit proces kan worden gevolgd in het geval van een les of in het geval van een individuele leereenheid (leerscenario).</a:t>
            </a:r>
            <a:endParaRPr/>
          </a:p>
        </p:txBody>
      </p:sp>
      <p:sp>
        <p:nvSpPr>
          <p:cNvPr id="139" name="Google Shape;139;p6: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43" name="Shape 143"/>
        <p:cNvGrpSpPr/>
        <p:nvPr/>
      </p:nvGrpSpPr>
      <p:grpSpPr>
        <a:xfrm>
          <a:off x="0" y="0"/>
          <a:ext cx="0" cy="0"/>
          <a:chOff x="0" y="0"/>
          <a:chExt cx="0" cy="0"/>
        </a:xfrm>
      </p:grpSpPr>
      <p:sp>
        <p:nvSpPr>
          <p:cNvPr id="144" name="Google Shape;144;p39: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39: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t/>
            </a:r>
            <a:endParaRPr/>
          </a:p>
        </p:txBody>
      </p:sp>
      <p:sp>
        <p:nvSpPr>
          <p:cNvPr id="146" name="Google Shape;146;p39: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51" name="Shape 151"/>
        <p:cNvGrpSpPr/>
        <p:nvPr/>
      </p:nvGrpSpPr>
      <p:grpSpPr>
        <a:xfrm>
          <a:off x="0" y="0"/>
          <a:ext cx="0" cy="0"/>
          <a:chOff x="0" y="0"/>
          <a:chExt cx="0" cy="0"/>
        </a:xfrm>
      </p:grpSpPr>
      <p:sp>
        <p:nvSpPr>
          <p:cNvPr id="152" name="Google Shape;152;p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7: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85750" lvl="0" indent="-285750" algn="l" rtl="0">
              <a:lnSpc>
                <a:spcPct val="200000"/>
              </a:lnSpc>
              <a:spcBef>
                <a:spcPts val="0"/>
              </a:spcBef>
              <a:spcAft>
                <a:spcPts val="0"/>
              </a:spcAft>
              <a:buClr>
                <a:schemeClr val="dk1"/>
              </a:buClr>
              <a:buSzPts val="1200"/>
              <a:buFont typeface="Arial"/>
              <a:buChar char="•"/>
            </a:pPr>
            <a:r>
              <a:rPr lang="en-US"/>
              <a:t>Peer review is niet alleen 'feedback geven', het is een gestructureerd systeem voor kennisoverdracht. Dat maakt gebruik van de wisselende feedback. Critical Friend bouwt voort op Schöns 'reflectie in actie', terwijl Calibrated Review een afspiegeling is van hoe experts beginners trainen om werk te evalueren (Collins, 1989). Beide gaan de 'blind spot van experts' tegen, waarbij docenten de belemmeringen van leerlingen over het hoofd zien. De peer review-protocollen zijn gebaseerd op formatieve beoordeling (Black &amp; Wiliam, 1998), waarbij gebruik wordt gemaakt van criteriumgerichte feedback. De werking ervan ligt in een rubriekgestuurde evaluatie. Aangezien de uitkomst van de evaluatie niet op iemands oordeel is gebaseerd, is het hele proces onbevooroordeeld en voegt het evaluatieproces kwaliteit toe aan de verfijnde les. In het geval van de gekalibreerde peer review ligt de kwaliteit van de verfijnde les ook in het feit dat het oordeel niet gebaseerd is op meningen, maar op een gekalibreerde en gestructureerde rubriek.</a:t>
            </a:r>
            <a:br>
              <a:rPr lang="en-US"/>
            </a:br>
            <a:br>
              <a:rPr lang="en-US"/>
            </a:br>
            <a:r>
              <a:rPr lang="en-US"/>
              <a:t>In deze module richten we ons op: </a:t>
            </a:r>
            <a:endParaRPr/>
          </a:p>
          <a:p>
            <a:pPr marL="285750" lvl="0" indent="-285750" algn="l" rtl="0">
              <a:lnSpc>
                <a:spcPct val="200000"/>
              </a:lnSpc>
              <a:spcBef>
                <a:spcPts val="0"/>
              </a:spcBef>
              <a:spcAft>
                <a:spcPts val="0"/>
              </a:spcAft>
              <a:buClr>
                <a:schemeClr val="dk1"/>
              </a:buClr>
              <a:buSzPts val="1200"/>
              <a:buFont typeface="Arial"/>
              <a:buChar char="•"/>
            </a:pPr>
            <a:r>
              <a:rPr lang="en-US" sz="1200" i="1">
                <a:solidFill>
                  <a:schemeClr val="dk1"/>
                </a:solidFill>
                <a:latin typeface="Calibri"/>
                <a:ea typeface="Calibri"/>
                <a:cs typeface="Calibri"/>
                <a:sym typeface="Calibri"/>
              </a:rPr>
              <a:t>Critical Friend </a:t>
            </a:r>
            <a:r>
              <a:rPr lang="en-US" sz="1200">
                <a:solidFill>
                  <a:schemeClr val="dk1"/>
                </a:solidFill>
                <a:latin typeface="Calibri"/>
                <a:ea typeface="Calibri"/>
                <a:cs typeface="Calibri"/>
                <a:sym typeface="Calibri"/>
              </a:rPr>
              <a:t>Protocol (CFP), dat voortbouwt op Schöns 'reflectie in actie'.</a:t>
            </a:r>
            <a:endParaRPr/>
          </a:p>
          <a:p>
            <a:pPr marL="285750" lvl="0" indent="-285750" algn="l" rtl="0">
              <a:lnSpc>
                <a:spcPct val="200000"/>
              </a:lnSpc>
              <a:spcBef>
                <a:spcPts val="0"/>
              </a:spcBef>
              <a:spcAft>
                <a:spcPts val="0"/>
              </a:spcAft>
              <a:buClr>
                <a:schemeClr val="dk1"/>
              </a:buClr>
              <a:buSzPts val="1200"/>
              <a:buFont typeface="Arial"/>
              <a:buChar char="•"/>
            </a:pPr>
            <a:r>
              <a:rPr lang="en-US"/>
              <a:t>Gekalibreerde peer review (CPR), </a:t>
            </a:r>
            <a:r>
              <a:rPr lang="en-US" sz="1200">
                <a:solidFill>
                  <a:schemeClr val="dk1"/>
                </a:solidFill>
                <a:latin typeface="Calibri"/>
                <a:ea typeface="Calibri"/>
                <a:cs typeface="Calibri"/>
                <a:sym typeface="Calibri"/>
              </a:rPr>
              <a:t>dat een weerspiegeling is van de evaluatie door experts en beginners (Collins, 1989) en kwaliteit waarborgt door middel van gestructureerde, op rubrieken gebaseerde beoordelingen – niet op persoonlijke meningen.</a:t>
            </a:r>
            <a:endParaRPr/>
          </a:p>
          <a:p>
            <a:pPr marL="285750" lvl="0" indent="-209550" algn="l" rtl="0">
              <a:lnSpc>
                <a:spcPct val="200000"/>
              </a:lnSpc>
              <a:spcBef>
                <a:spcPts val="0"/>
              </a:spcBef>
              <a:spcAft>
                <a:spcPts val="0"/>
              </a:spcAft>
              <a:buClr>
                <a:schemeClr val="dk1"/>
              </a:buClr>
              <a:buSzPts val="1200"/>
              <a:buFont typeface="Arial"/>
              <a:buNone/>
            </a:pPr>
            <a:r>
              <a:t/>
            </a:r>
            <a:endParaRPr/>
          </a:p>
          <a:p>
            <a:pPr marL="0" lvl="0" indent="0" algn="l" rtl="0">
              <a:lnSpc>
                <a:spcPct val="100000"/>
              </a:lnSpc>
              <a:spcBef>
                <a:spcPts val="0"/>
              </a:spcBef>
              <a:spcAft>
                <a:spcPts val="0"/>
              </a:spcAft>
              <a:buSzPts val="1400"/>
              <a:buNone/>
            </a:pPr>
            <a:r>
              <a:t/>
            </a:r>
            <a:endParaRPr/>
          </a:p>
        </p:txBody>
      </p:sp>
      <p:sp>
        <p:nvSpPr>
          <p:cNvPr id="154" name="Google Shape;154;p7: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58" name="Shape 158"/>
        <p:cNvGrpSpPr/>
        <p:nvPr/>
      </p:nvGrpSpPr>
      <p:grpSpPr>
        <a:xfrm>
          <a:off x="0" y="0"/>
          <a:ext cx="0" cy="0"/>
          <a:chOff x="0" y="0"/>
          <a:chExt cx="0" cy="0"/>
        </a:xfrm>
      </p:grpSpPr>
      <p:sp>
        <p:nvSpPr>
          <p:cNvPr id="159" name="Google Shape;159;p9: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9: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Bekijk de video over het Critical Friends Protocol en bespreek het volgende: </a:t>
            </a:r>
            <a:endParaRPr/>
          </a:p>
          <a:p>
            <a:pPr marL="0" marR="0" lvl="0" indent="0" algn="l" rtl="0">
              <a:lnSpc>
                <a:spcPct val="100000"/>
              </a:lnSpc>
              <a:spcBef>
                <a:spcPts val="0"/>
              </a:spcBef>
              <a:spcAft>
                <a:spcPts val="0"/>
              </a:spcAft>
              <a:buClr>
                <a:srgbClr val="000000"/>
              </a:buClr>
              <a:buSzPts val="1400"/>
              <a:buFont typeface="Arial"/>
              <a:buNone/>
            </a:pPr>
            <a:br>
              <a:rPr lang="en-US"/>
            </a:br>
            <a:r>
              <a:rPr lang="en-US"/>
              <a:t>Leg de </a:t>
            </a:r>
            <a:r>
              <a:rPr lang="en-US" b="1"/>
              <a:t>drie rollen </a:t>
            </a:r>
            <a:r>
              <a:rPr lang="en-US"/>
              <a:t>in het Critical Friends-proces </a:t>
            </a:r>
            <a:r>
              <a:rPr lang="en-US"/>
              <a:t>uit</a:t>
            </a:r>
            <a:r>
              <a:rPr lang="en-US"/>
              <a:t>:</a:t>
            </a:r>
            <a:endParaRPr/>
          </a:p>
          <a:p>
            <a:pPr marL="0" marR="0" lvl="0" indent="0" algn="l" rtl="0">
              <a:lnSpc>
                <a:spcPct val="100000"/>
              </a:lnSpc>
              <a:spcBef>
                <a:spcPts val="0"/>
              </a:spcBef>
              <a:spcAft>
                <a:spcPts val="0"/>
              </a:spcAft>
              <a:buClr>
                <a:srgbClr val="000000"/>
              </a:buClr>
              <a:buSzPts val="1400"/>
              <a:buFont typeface="Arial"/>
              <a:buNone/>
            </a:pPr>
            <a:r>
              <a:t/>
            </a:r>
            <a:endParaRPr b="1"/>
          </a:p>
          <a:p>
            <a:pPr marL="0" marR="0" lvl="0" indent="0" algn="l" rtl="0">
              <a:lnSpc>
                <a:spcPct val="100000"/>
              </a:lnSpc>
              <a:spcBef>
                <a:spcPts val="0"/>
              </a:spcBef>
              <a:spcAft>
                <a:spcPts val="0"/>
              </a:spcAft>
              <a:buClr>
                <a:srgbClr val="000000"/>
              </a:buClr>
              <a:buSzPts val="1400"/>
              <a:buFont typeface="Arial"/>
              <a:buNone/>
            </a:pPr>
            <a:r>
              <a:rPr lang="en-US" b="1"/>
              <a:t>      De presentator</a:t>
            </a:r>
            <a:endParaRPr/>
          </a:p>
          <a:p>
            <a:pPr marL="457200" lvl="0" indent="-228600" algn="l" rtl="0">
              <a:lnSpc>
                <a:spcPct val="100000"/>
              </a:lnSpc>
              <a:spcBef>
                <a:spcPts val="0"/>
              </a:spcBef>
              <a:spcAft>
                <a:spcPts val="0"/>
              </a:spcAft>
              <a:buSzPts val="1400"/>
              <a:buFont typeface="Arial"/>
              <a:buChar char="•"/>
            </a:pPr>
            <a:r>
              <a:rPr lang="en-US"/>
              <a:t>De presentator introduceert zijn of haar werk en legt duidelijk uit waarover hij of zij feedback nodig heeft.</a:t>
            </a:r>
            <a:endParaRPr/>
          </a:p>
          <a:p>
            <a:pPr marL="457200" lvl="0" indent="-228600" algn="l" rtl="0">
              <a:lnSpc>
                <a:spcPct val="100000"/>
              </a:lnSpc>
              <a:spcBef>
                <a:spcPts val="0"/>
              </a:spcBef>
              <a:spcAft>
                <a:spcPts val="0"/>
              </a:spcAft>
              <a:buSzPts val="1400"/>
              <a:buFont typeface="Arial"/>
              <a:buChar char="•"/>
            </a:pPr>
            <a:r>
              <a:rPr lang="en-US"/>
              <a:t>Daarna zegt hij of zij niets meer tijdens de discussie. Hij of zij zit buiten de groep, luistert aandachtig en maakt aantekeningen. Hij of zij kijkt niet naar de sprekers en reageert niet, maar luistert alleen.</a:t>
            </a:r>
            <a:endParaRPr/>
          </a:p>
          <a:p>
            <a:pPr marL="457200" lvl="0" indent="-228600" algn="l" rtl="0">
              <a:lnSpc>
                <a:spcPct val="100000"/>
              </a:lnSpc>
              <a:spcBef>
                <a:spcPts val="0"/>
              </a:spcBef>
              <a:spcAft>
                <a:spcPts val="0"/>
              </a:spcAft>
              <a:buSzPts val="1400"/>
              <a:buFont typeface="Arial"/>
              <a:buChar char="•"/>
            </a:pPr>
            <a:r>
              <a:rPr lang="en-US"/>
              <a:t>Na afloop deelt hij of zij welke feedback nuttig was.</a:t>
            </a:r>
            <a:endParaRPr/>
          </a:p>
          <a:p>
            <a:pPr marL="457200" lvl="0" indent="-228600" algn="l" rtl="0">
              <a:lnSpc>
                <a:spcPct val="100000"/>
              </a:lnSpc>
              <a:spcBef>
                <a:spcPts val="0"/>
              </a:spcBef>
              <a:spcAft>
                <a:spcPts val="0"/>
              </a:spcAft>
              <a:buSzPts val="1400"/>
              <a:buNone/>
            </a:pPr>
            <a:r>
              <a:t/>
            </a:r>
            <a:endParaRPr b="1"/>
          </a:p>
          <a:p>
            <a:pPr marL="457200" lvl="0" indent="-228600" algn="l" rtl="0">
              <a:lnSpc>
                <a:spcPct val="100000"/>
              </a:lnSpc>
              <a:spcBef>
                <a:spcPts val="0"/>
              </a:spcBef>
              <a:spcAft>
                <a:spcPts val="0"/>
              </a:spcAft>
              <a:buSzPts val="1400"/>
              <a:buNone/>
            </a:pPr>
            <a:r>
              <a:rPr lang="en-US" b="1"/>
              <a:t>Discussiedeelnemers (kritische vrienden)</a:t>
            </a:r>
            <a:endParaRPr/>
          </a:p>
          <a:p>
            <a:pPr marL="400050" lvl="0" indent="-171450" algn="l" rtl="0">
              <a:lnSpc>
                <a:spcPct val="100000"/>
              </a:lnSpc>
              <a:spcBef>
                <a:spcPts val="0"/>
              </a:spcBef>
              <a:spcAft>
                <a:spcPts val="0"/>
              </a:spcAft>
              <a:buSzPts val="1400"/>
              <a:buFont typeface="Arial"/>
              <a:buChar char="•"/>
            </a:pPr>
            <a:r>
              <a:rPr lang="en-US"/>
              <a:t>De discussiedeelnemers geven feedback om de presentator te helpen.</a:t>
            </a:r>
            <a:endParaRPr/>
          </a:p>
          <a:p>
            <a:pPr marL="400050" lvl="0" indent="-171450" algn="l" rtl="0">
              <a:lnSpc>
                <a:spcPct val="100000"/>
              </a:lnSpc>
              <a:spcBef>
                <a:spcPts val="0"/>
              </a:spcBef>
              <a:spcAft>
                <a:spcPts val="0"/>
              </a:spcAft>
              <a:buSzPts val="1400"/>
              <a:buFont typeface="Arial"/>
              <a:buChar char="•"/>
            </a:pPr>
            <a:r>
              <a:rPr lang="en-US"/>
              <a:t>Ze zeggen wat ze goed vonden (</a:t>
            </a:r>
            <a:r>
              <a:rPr lang="en-US" i="1"/>
              <a:t>warme feedback</a:t>
            </a:r>
            <a:r>
              <a:rPr lang="en-US"/>
              <a:t>) en wat beter kan (</a:t>
            </a:r>
            <a:r>
              <a:rPr lang="en-US" i="1"/>
              <a:t>koele feedback</a:t>
            </a:r>
            <a:r>
              <a:rPr lang="en-US"/>
              <a:t>).</a:t>
            </a:r>
            <a:endParaRPr/>
          </a:p>
          <a:p>
            <a:pPr marL="400050" lvl="0" indent="-171450" algn="l" rtl="0">
              <a:lnSpc>
                <a:spcPct val="100000"/>
              </a:lnSpc>
              <a:spcBef>
                <a:spcPts val="0"/>
              </a:spcBef>
              <a:spcAft>
                <a:spcPts val="0"/>
              </a:spcAft>
              <a:buSzPts val="1400"/>
              <a:buFont typeface="Arial"/>
              <a:buChar char="•"/>
            </a:pPr>
            <a:r>
              <a:rPr lang="en-US"/>
              <a:t>Ze gebruiken een vriendelijke en respectvolle toon en doen nuttige suggesties.</a:t>
            </a:r>
            <a:endParaRPr/>
          </a:p>
          <a:p>
            <a:pPr marL="228600" lvl="0" indent="0" algn="l" rtl="0">
              <a:lnSpc>
                <a:spcPct val="100000"/>
              </a:lnSpc>
              <a:spcBef>
                <a:spcPts val="0"/>
              </a:spcBef>
              <a:spcAft>
                <a:spcPts val="0"/>
              </a:spcAft>
              <a:buSzPts val="1400"/>
              <a:buFont typeface="Arial"/>
              <a:buNone/>
            </a:pPr>
            <a:r>
              <a:t/>
            </a:r>
            <a:endParaRPr/>
          </a:p>
          <a:p>
            <a:pPr marL="228600" lvl="0" indent="0" algn="l" rtl="0">
              <a:lnSpc>
                <a:spcPct val="100000"/>
              </a:lnSpc>
              <a:spcBef>
                <a:spcPts val="0"/>
              </a:spcBef>
              <a:spcAft>
                <a:spcPts val="0"/>
              </a:spcAft>
              <a:buSzPts val="1400"/>
              <a:buFont typeface="Arial"/>
              <a:buNone/>
            </a:pPr>
            <a:r>
              <a:rPr lang="en-US" b="1"/>
              <a:t>Facilitator </a:t>
            </a:r>
            <a:endParaRPr/>
          </a:p>
          <a:p>
            <a:pPr marL="457200" lvl="0" indent="-228600" algn="l" rtl="0">
              <a:lnSpc>
                <a:spcPct val="100000"/>
              </a:lnSpc>
              <a:spcBef>
                <a:spcPts val="0"/>
              </a:spcBef>
              <a:spcAft>
                <a:spcPts val="0"/>
              </a:spcAft>
              <a:buSzPts val="1400"/>
              <a:buFont typeface="Arial"/>
              <a:buChar char="•"/>
            </a:pPr>
            <a:r>
              <a:rPr lang="en-US"/>
              <a:t>De facilitator begint met het doornemen van de stappen van de activiteit, ook al kent iedereen ze. </a:t>
            </a:r>
            <a:endParaRPr/>
          </a:p>
          <a:p>
            <a:pPr marL="457200" lvl="0" indent="-228600" algn="l" rtl="0">
              <a:lnSpc>
                <a:spcPct val="100000"/>
              </a:lnSpc>
              <a:spcBef>
                <a:spcPts val="0"/>
              </a:spcBef>
              <a:spcAft>
                <a:spcPts val="0"/>
              </a:spcAft>
              <a:buSzPts val="1400"/>
              <a:buFont typeface="Arial"/>
              <a:buChar char="•"/>
            </a:pPr>
            <a:r>
              <a:rPr lang="en-US"/>
              <a:t>Hij stelt tijdslimieten vast en zorgt ervoor dat de groep zich daaraan houdt.</a:t>
            </a:r>
            <a:endParaRPr/>
          </a:p>
          <a:p>
            <a:pPr marL="457200" lvl="0" indent="-228600" algn="l" rtl="0">
              <a:lnSpc>
                <a:spcPct val="100000"/>
              </a:lnSpc>
              <a:spcBef>
                <a:spcPts val="0"/>
              </a:spcBef>
              <a:spcAft>
                <a:spcPts val="0"/>
              </a:spcAft>
              <a:buSzPts val="1400"/>
              <a:buFont typeface="Arial"/>
              <a:buChar char="•"/>
            </a:pPr>
            <a:r>
              <a:rPr lang="en-US"/>
              <a:t>Hij of zij kan deelnemen aan de discussie, maar zorgt er ook voor dat anderen aan het woord komen.</a:t>
            </a:r>
            <a:endParaRPr/>
          </a:p>
          <a:p>
            <a:pPr marL="457200" lvl="0" indent="-228600" algn="l" rtl="0">
              <a:lnSpc>
                <a:spcPct val="100000"/>
              </a:lnSpc>
              <a:spcBef>
                <a:spcPts val="0"/>
              </a:spcBef>
              <a:spcAft>
                <a:spcPts val="0"/>
              </a:spcAft>
              <a:buSzPts val="1400"/>
              <a:buFont typeface="Arial"/>
              <a:buChar char="•"/>
            </a:pPr>
            <a:r>
              <a:rPr lang="en-US"/>
              <a:t>Hij of zij herinnert iedereen eraan om gefocust te blijven, positieve (</a:t>
            </a:r>
            <a:r>
              <a:rPr lang="en-US" i="1"/>
              <a:t>warme</a:t>
            </a:r>
            <a:r>
              <a:rPr lang="en-US"/>
              <a:t>) en nuttige kritische (</a:t>
            </a:r>
            <a:r>
              <a:rPr lang="en-US" i="1"/>
              <a:t>koele</a:t>
            </a:r>
            <a:r>
              <a:rPr lang="en-US"/>
              <a:t>) feedback </a:t>
            </a:r>
            <a:r>
              <a:rPr lang="en-US"/>
              <a:t>te geven </a:t>
            </a:r>
            <a:r>
              <a:rPr lang="en-US"/>
              <a:t>en bij het door de presentator gekozen onderwerp te blijven.</a:t>
            </a:r>
            <a:endParaRPr/>
          </a:p>
          <a:p>
            <a:pPr marL="457200" lvl="0" indent="-228600" algn="l" rtl="0">
              <a:lnSpc>
                <a:spcPct val="100000"/>
              </a:lnSpc>
              <a:spcBef>
                <a:spcPts val="0"/>
              </a:spcBef>
              <a:spcAft>
                <a:spcPts val="0"/>
              </a:spcAft>
              <a:buSzPts val="1400"/>
              <a:buFont typeface="Arial"/>
              <a:buChar char="•"/>
            </a:pPr>
            <a:r>
              <a:rPr lang="en-US"/>
              <a:t>Aan het einde leidt de facilitator een korte reflectie en zorgt ervoor dat deze gefocust blijft en niet uitmondt in een verdere discussie.</a:t>
            </a:r>
            <a:endParaRPr/>
          </a:p>
        </p:txBody>
      </p:sp>
      <p:sp>
        <p:nvSpPr>
          <p:cNvPr id="161" name="Google Shape;161;p9: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23.jpg"/><Relationship Id="rId4" Type="http://schemas.openxmlformats.org/officeDocument/2006/relationships/image" Target="../media/image20.png"/><Relationship Id="rId5" Type="http://schemas.openxmlformats.org/officeDocument/2006/relationships/image" Target="../media/image2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22.png"/><Relationship Id="rId13" Type="http://schemas.openxmlformats.org/officeDocument/2006/relationships/image" Target="../media/image4.png"/><Relationship Id="rId12" Type="http://schemas.openxmlformats.org/officeDocument/2006/relationships/image" Target="../media/image18.png"/><Relationship Id="rId1" Type="http://schemas.openxmlformats.org/officeDocument/2006/relationships/slideMaster" Target="../slideMasters/slideMaster2.xml"/><Relationship Id="rId2" Type="http://schemas.openxmlformats.org/officeDocument/2006/relationships/image" Target="../media/image25.png"/><Relationship Id="rId3" Type="http://schemas.openxmlformats.org/officeDocument/2006/relationships/image" Target="../media/image1.png"/><Relationship Id="rId4" Type="http://schemas.openxmlformats.org/officeDocument/2006/relationships/image" Target="../media/image5.png"/><Relationship Id="rId9" Type="http://schemas.openxmlformats.org/officeDocument/2006/relationships/image" Target="../media/image9.png"/><Relationship Id="rId5" Type="http://schemas.openxmlformats.org/officeDocument/2006/relationships/image" Target="../media/image12.png"/><Relationship Id="rId6" Type="http://schemas.openxmlformats.org/officeDocument/2006/relationships/image" Target="../media/image6.jpg"/><Relationship Id="rId7" Type="http://schemas.openxmlformats.org/officeDocument/2006/relationships/image" Target="../media/image10.png"/><Relationship Id="rId8" Type="http://schemas.openxmlformats.org/officeDocument/2006/relationships/image" Target="../media/image28.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5" name="Shape 15"/>
        <p:cNvGrpSpPr/>
        <p:nvPr/>
      </p:nvGrpSpPr>
      <p:grpSpPr>
        <a:xfrm>
          <a:off x="0" y="0"/>
          <a:ext cx="0" cy="0"/>
          <a:chOff x="0" y="0"/>
          <a:chExt cx="0" cy="0"/>
        </a:xfrm>
      </p:grpSpPr>
      <p:pic>
        <p:nvPicPr>
          <p:cNvPr id="16" name="Google Shape;16;p23"/>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7" name="Google Shape;17;p23"/>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8" name="Google Shape;18;p23"/>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9" name="Google Shape;19;p23"/>
          <p:cNvSpPr/>
          <p:nvPr/>
        </p:nvSpPr>
        <p:spPr>
          <a:xfrm>
            <a:off x="1" y="2184266"/>
            <a:ext cx="310895" cy="1331189"/>
          </a:xfrm>
          <a:prstGeom prst="rect">
            <a:avLst/>
          </a:prstGeom>
          <a:solidFill>
            <a:srgbClr val="1BBC5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0" name="Google Shape;20;p23"/>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21" name="Google Shape;21;p23"/>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2" name="Google Shape;22;p2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2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 name="Google Shape;24;p23"/>
          <p:cNvSpPr/>
          <p:nvPr/>
        </p:nvSpPr>
        <p:spPr>
          <a:xfrm flipH="1" rot="-5400000">
            <a:off x="-507419" y="4140073"/>
            <a:ext cx="1331189" cy="316348"/>
          </a:xfrm>
          <a:prstGeom prst="rect">
            <a:avLst/>
          </a:prstGeom>
          <a:solidFill>
            <a:srgbClr val="1BBC5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ατακόρυφος τίτλος και Κείμενο" type="vertTitleAndTx">
  <p:cSld name="VERTICAL_TITLE_AND_VERTICAL_TEXT">
    <p:spTree>
      <p:nvGrpSpPr>
        <p:cNvPr id="73" name="Shape 73"/>
        <p:cNvGrpSpPr/>
        <p:nvPr/>
      </p:nvGrpSpPr>
      <p:grpSpPr>
        <a:xfrm>
          <a:off x="0" y="0"/>
          <a:ext cx="0" cy="0"/>
          <a:chOff x="0" y="0"/>
          <a:chExt cx="0" cy="0"/>
        </a:xfrm>
      </p:grpSpPr>
      <p:sp>
        <p:nvSpPr>
          <p:cNvPr id="74" name="Google Shape;74;p3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3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6" name="Google Shape;76;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82" name="Shape 82"/>
        <p:cNvGrpSpPr/>
        <p:nvPr/>
      </p:nvGrpSpPr>
      <p:grpSpPr>
        <a:xfrm>
          <a:off x="0" y="0"/>
          <a:ext cx="0" cy="0"/>
          <a:chOff x="0" y="0"/>
          <a:chExt cx="0" cy="0"/>
        </a:xfrm>
      </p:grpSpPr>
      <p:sp>
        <p:nvSpPr>
          <p:cNvPr id="83" name="Google Shape;83;p2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5" name="Google Shape;85;p2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86" name="Shape 86"/>
        <p:cNvGrpSpPr/>
        <p:nvPr/>
      </p:nvGrpSpPr>
      <p:grpSpPr>
        <a:xfrm>
          <a:off x="0" y="0"/>
          <a:ext cx="0" cy="0"/>
          <a:chOff x="0" y="0"/>
          <a:chExt cx="0" cy="0"/>
        </a:xfrm>
      </p:grpSpPr>
      <p:sp>
        <p:nvSpPr>
          <p:cNvPr id="87" name="Google Shape;87;p27"/>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88" name="Google Shape;88;p27"/>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89" name="Google Shape;89;p27"/>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90" name="Google Shape;90;p27"/>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1" name="Google Shape;91;p27"/>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92" name="Google Shape;92;p27"/>
          <p:cNvGrpSpPr/>
          <p:nvPr/>
        </p:nvGrpSpPr>
        <p:grpSpPr>
          <a:xfrm>
            <a:off x="2179865" y="4729766"/>
            <a:ext cx="7832271" cy="1110328"/>
            <a:chOff x="2179603" y="4888792"/>
            <a:chExt cx="7798545" cy="1110328"/>
          </a:xfrm>
        </p:grpSpPr>
        <p:pic>
          <p:nvPicPr>
            <p:cNvPr id="93" name="Google Shape;93;p27"/>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94" name="Google Shape;94;p27"/>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95" name="Google Shape;95;p27"/>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96" name="Google Shape;96;p27"/>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97" name="Google Shape;97;p27"/>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98" name="Google Shape;98;p27"/>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99" name="Google Shape;99;p27"/>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00" name="Google Shape;100;p27"/>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01" name="Google Shape;101;p27"/>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02" name="Google Shape;102;p27"/>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103" name="Shape 103"/>
        <p:cNvGrpSpPr/>
        <p:nvPr/>
      </p:nvGrpSpPr>
      <p:grpSpPr>
        <a:xfrm>
          <a:off x="0" y="0"/>
          <a:ext cx="0" cy="0"/>
          <a:chOff x="0" y="0"/>
          <a:chExt cx="0" cy="0"/>
        </a:xfrm>
      </p:grpSpPr>
      <p:sp>
        <p:nvSpPr>
          <p:cNvPr id="104" name="Google Shape;104;p38"/>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38"/>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περιεχόμενο" type="obj">
  <p:cSld name="OBJECT">
    <p:spTree>
      <p:nvGrpSpPr>
        <p:cNvPr id="25" name="Shape 25"/>
        <p:cNvGrpSpPr/>
        <p:nvPr/>
      </p:nvGrpSpPr>
      <p:grpSpPr>
        <a:xfrm>
          <a:off x="0" y="0"/>
          <a:ext cx="0" cy="0"/>
          <a:chOff x="0" y="0"/>
          <a:chExt cx="0" cy="0"/>
        </a:xfrm>
      </p:grpSpPr>
      <p:sp>
        <p:nvSpPr>
          <p:cNvPr id="26" name="Google Shape;26;p2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φαλίδα ενότητας" type="secHead">
  <p:cSld name="SECTION_HEADER">
    <p:spTree>
      <p:nvGrpSpPr>
        <p:cNvPr id="31" name="Shape 31"/>
        <p:cNvGrpSpPr/>
        <p:nvPr/>
      </p:nvGrpSpPr>
      <p:grpSpPr>
        <a:xfrm>
          <a:off x="0" y="0"/>
          <a:ext cx="0" cy="0"/>
          <a:chOff x="0" y="0"/>
          <a:chExt cx="0" cy="0"/>
        </a:xfrm>
      </p:grpSpPr>
      <p:sp>
        <p:nvSpPr>
          <p:cNvPr id="32" name="Google Shape;32;p3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3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57575"/>
              </a:buClr>
              <a:buSzPts val="2400"/>
              <a:buNone/>
              <a:defRPr sz="2400">
                <a:solidFill>
                  <a:srgbClr val="757575"/>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
        <p:nvSpPr>
          <p:cNvPr id="34" name="Google Shape;34;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Δύο περιεχόμενα" type="twoObj">
  <p:cSld name="TWO_OBJECTS">
    <p:spTree>
      <p:nvGrpSpPr>
        <p:cNvPr id="37" name="Shape 37"/>
        <p:cNvGrpSpPr/>
        <p:nvPr/>
      </p:nvGrpSpPr>
      <p:grpSpPr>
        <a:xfrm>
          <a:off x="0" y="0"/>
          <a:ext cx="0" cy="0"/>
          <a:chOff x="0" y="0"/>
          <a:chExt cx="0" cy="0"/>
        </a:xfrm>
      </p:grpSpPr>
      <p:sp>
        <p:nvSpPr>
          <p:cNvPr id="38" name="Google Shape;38;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31"/>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31"/>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Μόνο τίτλος" type="titleOnly">
  <p:cSld name="TITLE_ONLY">
    <p:spTree>
      <p:nvGrpSpPr>
        <p:cNvPr id="44" name="Shape 44"/>
        <p:cNvGrpSpPr/>
        <p:nvPr/>
      </p:nvGrpSpPr>
      <p:grpSpPr>
        <a:xfrm>
          <a:off x="0" y="0"/>
          <a:ext cx="0" cy="0"/>
          <a:chOff x="0" y="0"/>
          <a:chExt cx="0" cy="0"/>
        </a:xfrm>
      </p:grpSpPr>
      <p:sp>
        <p:nvSpPr>
          <p:cNvPr id="45" name="Google Shape;45;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Κενό" type="blank">
  <p:cSld name="BLANK">
    <p:spTree>
      <p:nvGrpSpPr>
        <p:cNvPr id="49" name="Shape 49"/>
        <p:cNvGrpSpPr/>
        <p:nvPr/>
      </p:nvGrpSpPr>
      <p:grpSpPr>
        <a:xfrm>
          <a:off x="0" y="0"/>
          <a:ext cx="0" cy="0"/>
          <a:chOff x="0" y="0"/>
          <a:chExt cx="0" cy="0"/>
        </a:xfrm>
      </p:grpSpPr>
      <p:sp>
        <p:nvSpPr>
          <p:cNvPr id="50" name="Google Shape;50;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Περιεχόμενο με λεζάντα" type="objTx">
  <p:cSld name="OBJECT_WITH_CAPTION_TEXT">
    <p:spTree>
      <p:nvGrpSpPr>
        <p:cNvPr id="53" name="Shape 53"/>
        <p:cNvGrpSpPr/>
        <p:nvPr/>
      </p:nvGrpSpPr>
      <p:grpSpPr>
        <a:xfrm>
          <a:off x="0" y="0"/>
          <a:ext cx="0" cy="0"/>
          <a:chOff x="0" y="0"/>
          <a:chExt cx="0" cy="0"/>
        </a:xfrm>
      </p:grpSpPr>
      <p:sp>
        <p:nvSpPr>
          <p:cNvPr id="54" name="Google Shape;54;p3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3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6" name="Google Shape;56;p3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7" name="Google Shape;57;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Εικόνα με λεζάντα" type="picTx">
  <p:cSld name="PICTURE_WITH_CAPTION_TEXT">
    <p:spTree>
      <p:nvGrpSpPr>
        <p:cNvPr id="60" name="Shape 60"/>
        <p:cNvGrpSpPr/>
        <p:nvPr/>
      </p:nvGrpSpPr>
      <p:grpSpPr>
        <a:xfrm>
          <a:off x="0" y="0"/>
          <a:ext cx="0" cy="0"/>
          <a:chOff x="0" y="0"/>
          <a:chExt cx="0" cy="0"/>
        </a:xfrm>
      </p:grpSpPr>
      <p:sp>
        <p:nvSpPr>
          <p:cNvPr id="61" name="Google Shape;61;p3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35"/>
          <p:cNvSpPr/>
          <p:nvPr>
            <p:ph idx="2" type="pic"/>
          </p:nvPr>
        </p:nvSpPr>
        <p:spPr>
          <a:xfrm>
            <a:off x="5183188" y="987425"/>
            <a:ext cx="6172200" cy="4873625"/>
          </a:xfrm>
          <a:prstGeom prst="rect">
            <a:avLst/>
          </a:prstGeom>
          <a:noFill/>
          <a:ln>
            <a:noFill/>
          </a:ln>
        </p:spPr>
      </p:sp>
      <p:sp>
        <p:nvSpPr>
          <p:cNvPr id="63" name="Google Shape;63;p3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4" name="Google Shape;64;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Τίτλος και Κατακόρυφο κείμενο" type="vertTx">
  <p:cSld name="VERTICAL_TEXT">
    <p:spTree>
      <p:nvGrpSpPr>
        <p:cNvPr id="67" name="Shape 67"/>
        <p:cNvGrpSpPr/>
        <p:nvPr/>
      </p:nvGrpSpPr>
      <p:grpSpPr>
        <a:xfrm>
          <a:off x="0" y="0"/>
          <a:ext cx="0" cy="0"/>
          <a:chOff x="0" y="0"/>
          <a:chExt cx="0" cy="0"/>
        </a:xfrm>
      </p:grpSpPr>
      <p:sp>
        <p:nvSpPr>
          <p:cNvPr id="68" name="Google Shape;68;p3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36"/>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757575"/>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3.xml"/><Relationship Id="rId10" Type="http://schemas.openxmlformats.org/officeDocument/2006/relationships/slideLayout" Target="../slideLayouts/slideLayout10.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2"/>
          <p:cNvSpPr txBox="1"/>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
        <p:nvSpPr>
          <p:cNvPr id="11" name="Google Shape;11;p22"/>
          <p:cNvSpPr txBox="1"/>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p:txBody>
      </p:sp>
      <p:sp>
        <p:nvSpPr>
          <p:cNvPr id="12" name="Google Shape;12;p22"/>
          <p:cNvSpPr txBox="1"/>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p:txBody>
      </p:sp>
      <p:sp>
        <p:nvSpPr>
          <p:cNvPr id="13" name="Google Shape;13;p22"/>
          <p:cNvSpPr txBox="1"/>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p:txBody>
      </p:sp>
      <p:sp>
        <p:nvSpPr>
          <p:cNvPr id="14" name="Google Shape;14;p22"/>
          <p:cNvSpPr txBox="1"/>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79" name="Shape 79"/>
        <p:cNvGrpSpPr/>
        <p:nvPr/>
      </p:nvGrpSpPr>
      <p:grpSpPr>
        <a:xfrm>
          <a:off x="0" y="0"/>
          <a:ext cx="0" cy="0"/>
          <a:chOff x="0" y="0"/>
          <a:chExt cx="0" cy="0"/>
        </a:xfrm>
      </p:grpSpPr>
      <p:sp>
        <p:nvSpPr>
          <p:cNvPr id="80" name="Google Shape;80;p24"/>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t/>
            </a:r>
            <a:endParaRPr sz="1800" b="0" i="0" u="none" strike="noStrike" cap="none">
              <a:solidFill>
                <a:schemeClr val="lt1"/>
              </a:solidFill>
              <a:latin typeface="Open Sans"/>
              <a:ea typeface="Open Sans"/>
              <a:cs typeface="Open Sans"/>
              <a:sym typeface="Open Sans"/>
            </a:endParaRPr>
          </a:p>
        </p:txBody>
      </p:sp>
      <p:sp>
        <p:nvSpPr>
          <p:cNvPr id="81" name="Google Shape;81;p24"/>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15.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17.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16.png"/><Relationship Id="rId12"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5.png"/><Relationship Id="rId4" Type="http://schemas.openxmlformats.org/officeDocument/2006/relationships/image" Target="../media/image12.png"/><Relationship Id="rId9" Type="http://schemas.openxmlformats.org/officeDocument/2006/relationships/image" Target="../media/image22.png"/><Relationship Id="rId5" Type="http://schemas.openxmlformats.org/officeDocument/2006/relationships/image" Target="../media/image6.jpg"/><Relationship Id="rId6" Type="http://schemas.openxmlformats.org/officeDocument/2006/relationships/image" Target="../media/image10.png"/><Relationship Id="rId7" Type="http://schemas.openxmlformats.org/officeDocument/2006/relationships/image" Target="../media/image28.png"/><Relationship Id="rId8"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hyperlink" Target="https://www.youtube.com/watch?v=S4fUCw-CoO4"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hyperlink" Target="https://www.youtube.com/watch?v=ufKpR4ZCohw" TargetMode="External"/><Relationship Id="rId4" Type="http://schemas.openxmlformats.org/officeDocument/2006/relationships/image" Target="../media/image7.png"/><Relationship Id="rId5" Type="http://schemas.openxmlformats.org/officeDocument/2006/relationships/hyperlink" Target="https://www.youtube.com/watch?v=ufKpR4ZCoh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
          <p:cNvSpPr txBox="1"/>
          <p:nvPr>
            <p:ph type="ctrTitle"/>
          </p:nvPr>
        </p:nvSpPr>
        <p:spPr>
          <a:xfrm>
            <a:off x="374726" y="2184268"/>
            <a:ext cx="4753865" cy="133406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800"/>
              </a:spcAft>
              <a:buSzPts val="2000"/>
              <a:buNone/>
            </a:pPr>
            <a:r>
              <a:rPr lang="en-US" sz="1800" b="1" i="0" u="none" strike="noStrike">
                <a:solidFill>
                  <a:srgbClr val="16C45B"/>
                </a:solidFill>
                <a:latin typeface="Calibri"/>
                <a:ea typeface="Calibri"/>
                <a:cs typeface="Calibri"/>
                <a:sym typeface="Calibri"/>
              </a:rPr>
              <a:t>WP3: Lerarenopleiding voor authentiek en genderinclusief informaticaonderwijs</a:t>
            </a:r>
            <a:endParaRPr/>
          </a:p>
        </p:txBody>
      </p:sp>
      <p:sp>
        <p:nvSpPr>
          <p:cNvPr id="111" name="Google Shape;111;p1"/>
          <p:cNvSpPr txBox="1"/>
          <p:nvPr>
            <p:ph type="subTitle" idx="1"/>
          </p:nvPr>
        </p:nvSpPr>
        <p:spPr>
          <a:xfrm>
            <a:off x="401324" y="3651830"/>
            <a:ext cx="4896233"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TINKER-opleiding voor het basis- en secundair onderwijs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1"/>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Stappen van CFP</a:t>
            </a:r>
            <a:endParaRPr/>
          </a:p>
        </p:txBody>
      </p:sp>
      <p:grpSp>
        <p:nvGrpSpPr>
          <p:cNvPr id="173" name="Google Shape;173;p11"/>
          <p:cNvGrpSpPr/>
          <p:nvPr/>
        </p:nvGrpSpPr>
        <p:grpSpPr>
          <a:xfrm>
            <a:off x="160909" y="1255882"/>
            <a:ext cx="11876081" cy="4346234"/>
            <a:chOff x="5328" y="534175"/>
            <a:chExt cx="11876081" cy="4346234"/>
          </a:xfrm>
        </p:grpSpPr>
        <p:sp>
          <p:nvSpPr>
            <p:cNvPr id="174" name="Google Shape;174;p11"/>
            <p:cNvSpPr/>
            <p:nvPr/>
          </p:nvSpPr>
          <p:spPr>
            <a:xfrm rot="5400000">
              <a:off x="442268" y="2492978"/>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75" name="Google Shape;175;p11"/>
            <p:cNvSpPr/>
            <p:nvPr/>
          </p:nvSpPr>
          <p:spPr>
            <a:xfrm>
              <a:off x="222573" y="3147319"/>
              <a:ext cx="1977152" cy="173309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76" name="Google Shape;176;p11"/>
            <p:cNvSpPr txBox="1"/>
            <p:nvPr/>
          </p:nvSpPr>
          <p:spPr>
            <a:xfrm>
              <a:off x="222573" y="3147319"/>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Overzicht presentator</a:t>
              </a:r>
              <a:endParaRPr/>
            </a:p>
            <a:p>
              <a:pPr marL="0" marR="0" lvl="0" indent="0" algn="l" rtl="0">
                <a:lnSpc>
                  <a:spcPct val="90000"/>
                </a:lnSpc>
                <a:spcBef>
                  <a:spcPts val="70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De presentator deelt zijn idee/probleem en geeft context voor wat hij gaat doen.</a:t>
              </a:r>
              <a:endParaRPr/>
            </a:p>
            <a:p>
              <a:pPr marL="0" marR="0" lvl="0" indent="0" algn="l" rtl="0">
                <a:lnSpc>
                  <a:spcPct val="90000"/>
                </a:lnSpc>
                <a:spcBef>
                  <a:spcPts val="63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De anderen in de groep zwijgen</a:t>
              </a:r>
              <a:endParaRPr/>
            </a:p>
          </p:txBody>
        </p:sp>
        <p:sp>
          <p:nvSpPr>
            <p:cNvPr id="177" name="Google Shape;177;p11"/>
            <p:cNvSpPr/>
            <p:nvPr/>
          </p:nvSpPr>
          <p:spPr>
            <a:xfrm>
              <a:off x="1826678" y="2331747"/>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78" name="Google Shape;178;p11"/>
            <p:cNvSpPr/>
            <p:nvPr/>
          </p:nvSpPr>
          <p:spPr>
            <a:xfrm rot="5400000">
              <a:off x="2862689" y="1894042"/>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79" name="Google Shape;179;p11"/>
            <p:cNvSpPr/>
            <p:nvPr/>
          </p:nvSpPr>
          <p:spPr>
            <a:xfrm>
              <a:off x="2642994" y="2548383"/>
              <a:ext cx="1977152" cy="173309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80" name="Google Shape;180;p11"/>
            <p:cNvSpPr txBox="1"/>
            <p:nvPr/>
          </p:nvSpPr>
          <p:spPr>
            <a:xfrm>
              <a:off x="2642994" y="2548383"/>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Verdergaande/verduidelijkende vragen</a:t>
              </a:r>
              <a:endParaRPr/>
            </a:p>
            <a:p>
              <a:pPr marL="0" marR="0" lvl="0" indent="0" algn="l" rtl="0">
                <a:lnSpc>
                  <a:spcPct val="90000"/>
                </a:lnSpc>
                <a:spcBef>
                  <a:spcPts val="700"/>
                </a:spcBef>
                <a:spcAft>
                  <a:spcPts val="0"/>
                </a:spcAft>
                <a:buClr>
                  <a:srgbClr val="000000"/>
                </a:buClr>
                <a:buSzPts val="1800"/>
                <a:buFont typeface="Arial"/>
                <a:buNone/>
              </a:pPr>
              <a:r>
                <a:rPr lang="en-US" sz="1800" b="1" i="0" u="none" strike="noStrike" cap="none">
                  <a:solidFill>
                    <a:srgbClr val="000000"/>
                  </a:solidFill>
                  <a:latin typeface="Calibri"/>
                  <a:ea typeface="Calibri"/>
                  <a:cs typeface="Calibri"/>
                  <a:sym typeface="Calibri"/>
                </a:rPr>
                <a:t>- </a:t>
              </a:r>
              <a:r>
                <a:rPr lang="en-US" sz="1800" b="0" i="0" u="none" strike="noStrike" cap="none">
                  <a:solidFill>
                    <a:srgbClr val="000000"/>
                  </a:solidFill>
                  <a:latin typeface="Calibri"/>
                  <a:ea typeface="Calibri"/>
                  <a:cs typeface="Calibri"/>
                  <a:sym typeface="Calibri"/>
                </a:rPr>
                <a:t>Groepsleden stellen verduidelijkende/doorvragende vragen over het idee/de kwestie.</a:t>
              </a:r>
              <a:endParaRPr/>
            </a:p>
            <a:p>
              <a:pPr marL="0" marR="0" lvl="0" indent="0" algn="l" rtl="0">
                <a:lnSpc>
                  <a:spcPct val="90000"/>
                </a:lnSpc>
                <a:spcBef>
                  <a:spcPts val="63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Dit is niet het moment om advies of kritiek te geven. Het gaat er alleen om duidelijkheid te krijgen. </a:t>
              </a:r>
              <a:endParaRPr/>
            </a:p>
          </p:txBody>
        </p:sp>
        <p:sp>
          <p:nvSpPr>
            <p:cNvPr id="181" name="Google Shape;181;p11"/>
            <p:cNvSpPr/>
            <p:nvPr/>
          </p:nvSpPr>
          <p:spPr>
            <a:xfrm>
              <a:off x="4247099" y="1732811"/>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82" name="Google Shape;182;p11"/>
            <p:cNvSpPr/>
            <p:nvPr/>
          </p:nvSpPr>
          <p:spPr>
            <a:xfrm rot="5400000">
              <a:off x="5283110" y="1295106"/>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83" name="Google Shape;183;p11"/>
            <p:cNvSpPr/>
            <p:nvPr/>
          </p:nvSpPr>
          <p:spPr>
            <a:xfrm>
              <a:off x="5063415" y="1949447"/>
              <a:ext cx="1977152" cy="173309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84" name="Google Shape;184;p11"/>
            <p:cNvSpPr txBox="1"/>
            <p:nvPr/>
          </p:nvSpPr>
          <p:spPr>
            <a:xfrm>
              <a:off x="5063415" y="1949447"/>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Warme feedback (IK VIND)</a:t>
              </a:r>
              <a:endParaRPr/>
            </a:p>
            <a:p>
              <a:pPr marL="0" marR="0" lvl="0" indent="0" algn="l" rtl="0">
                <a:lnSpc>
                  <a:spcPct val="90000"/>
                </a:lnSpc>
                <a:spcBef>
                  <a:spcPts val="700"/>
                </a:spcBef>
                <a:spcAft>
                  <a:spcPts val="0"/>
                </a:spcAft>
                <a:buClr>
                  <a:srgbClr val="000000"/>
                </a:buClr>
                <a:buSzPts val="1800"/>
                <a:buFont typeface="Arial"/>
                <a:buNone/>
              </a:pPr>
              <a:r>
                <a:rPr lang="en-US" sz="1800" b="1" i="0" u="none" strike="noStrike" cap="none">
                  <a:solidFill>
                    <a:srgbClr val="000000"/>
                  </a:solidFill>
                  <a:latin typeface="Calibri"/>
                  <a:ea typeface="Calibri"/>
                  <a:cs typeface="Calibri"/>
                  <a:sym typeface="Calibri"/>
                </a:rPr>
                <a:t>- </a:t>
              </a:r>
              <a:r>
                <a:rPr lang="en-US" sz="1800" b="0" i="0" u="none" strike="noStrike" cap="none">
                  <a:solidFill>
                    <a:srgbClr val="000000"/>
                  </a:solidFill>
                  <a:latin typeface="Calibri"/>
                  <a:ea typeface="Calibri"/>
                  <a:cs typeface="Calibri"/>
                  <a:sym typeface="Calibri"/>
                </a:rPr>
                <a:t>Groepsleden geven 'warme' feedback aan de presentator, beginnend met de zin 'Ik vind het leuk dat...'</a:t>
              </a:r>
              <a:endParaRPr/>
            </a:p>
            <a:p>
              <a:pPr marL="0" marR="0" lvl="0" indent="0" algn="l" rtl="0">
                <a:lnSpc>
                  <a:spcPct val="90000"/>
                </a:lnSpc>
                <a:spcBef>
                  <a:spcPts val="63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De presentator zwijgt en maakt aantekeningen</a:t>
              </a:r>
              <a:endParaRPr/>
            </a:p>
          </p:txBody>
        </p:sp>
        <p:sp>
          <p:nvSpPr>
            <p:cNvPr id="185" name="Google Shape;185;p11"/>
            <p:cNvSpPr/>
            <p:nvPr/>
          </p:nvSpPr>
          <p:spPr>
            <a:xfrm>
              <a:off x="6667520" y="1133875"/>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86" name="Google Shape;186;p11"/>
            <p:cNvSpPr/>
            <p:nvPr/>
          </p:nvSpPr>
          <p:spPr>
            <a:xfrm rot="5400000">
              <a:off x="7703531" y="696171"/>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87" name="Google Shape;187;p11"/>
            <p:cNvSpPr/>
            <p:nvPr/>
          </p:nvSpPr>
          <p:spPr>
            <a:xfrm>
              <a:off x="7483836" y="1350512"/>
              <a:ext cx="1977152" cy="173309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88" name="Google Shape;188;p11"/>
            <p:cNvSpPr txBox="1"/>
            <p:nvPr/>
          </p:nvSpPr>
          <p:spPr>
            <a:xfrm>
              <a:off x="7483836" y="1350512"/>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Koele feedback (IK VRAAG ME AF)</a:t>
              </a:r>
              <a:endParaRPr/>
            </a:p>
            <a:p>
              <a:pPr marL="0" marR="0" lvl="0" indent="0" algn="l" rtl="0">
                <a:lnSpc>
                  <a:spcPct val="90000"/>
                </a:lnSpc>
                <a:spcBef>
                  <a:spcPts val="700"/>
                </a:spcBef>
                <a:spcAft>
                  <a:spcPts val="0"/>
                </a:spcAft>
                <a:buClr>
                  <a:srgbClr val="000000"/>
                </a:buClr>
                <a:buSzPts val="1800"/>
                <a:buFont typeface="Arial"/>
                <a:buNone/>
              </a:pPr>
              <a:r>
                <a:rPr lang="en-US" sz="1800" b="1" i="0" u="none" strike="noStrike" cap="none">
                  <a:solidFill>
                    <a:srgbClr val="000000"/>
                  </a:solidFill>
                  <a:latin typeface="Calibri"/>
                  <a:ea typeface="Calibri"/>
                  <a:cs typeface="Calibri"/>
                  <a:sym typeface="Calibri"/>
                </a:rPr>
                <a:t>- </a:t>
              </a:r>
              <a:r>
                <a:rPr lang="en-US" sz="1800" b="0" i="0" u="none" strike="noStrike" cap="none">
                  <a:solidFill>
                    <a:srgbClr val="000000"/>
                  </a:solidFill>
                  <a:latin typeface="Calibri"/>
                  <a:ea typeface="Calibri"/>
                  <a:cs typeface="Calibri"/>
                  <a:sym typeface="Calibri"/>
                </a:rPr>
                <a:t>Groepsleden geven 'warme' feedback aan de presentator, beginnend met de zin 'Ik vraag me af...'.</a:t>
              </a:r>
              <a:endParaRPr/>
            </a:p>
            <a:p>
              <a:pPr marL="0" marR="0" lvl="0" indent="0" algn="l" rtl="0">
                <a:lnSpc>
                  <a:spcPct val="90000"/>
                </a:lnSpc>
                <a:spcBef>
                  <a:spcPts val="63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De presentator zwijgt en maakt aantekeningen</a:t>
              </a:r>
              <a:endParaRPr/>
            </a:p>
          </p:txBody>
        </p:sp>
        <p:sp>
          <p:nvSpPr>
            <p:cNvPr id="189" name="Google Shape;189;p11"/>
            <p:cNvSpPr/>
            <p:nvPr/>
          </p:nvSpPr>
          <p:spPr>
            <a:xfrm>
              <a:off x="9087941" y="534940"/>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90" name="Google Shape;190;p11"/>
            <p:cNvSpPr/>
            <p:nvPr/>
          </p:nvSpPr>
          <p:spPr>
            <a:xfrm rot="5400000">
              <a:off x="10123952" y="97235"/>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91" name="Google Shape;191;p11"/>
            <p:cNvSpPr/>
            <p:nvPr/>
          </p:nvSpPr>
          <p:spPr>
            <a:xfrm>
              <a:off x="9904257" y="751576"/>
              <a:ext cx="1977152" cy="173309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t/>
              </a:r>
              <a:endParaRPr/>
            </a:p>
          </p:txBody>
        </p:sp>
        <p:sp>
          <p:nvSpPr>
            <p:cNvPr id="192" name="Google Shape;192;p11"/>
            <p:cNvSpPr txBox="1"/>
            <p:nvPr/>
          </p:nvSpPr>
          <p:spPr>
            <a:xfrm>
              <a:off x="9904257" y="751576"/>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Reflectie</a:t>
              </a:r>
              <a:endParaRPr/>
            </a:p>
            <a:p>
              <a:pPr marL="0" marR="0" lvl="0" indent="0" algn="l" rtl="0">
                <a:lnSpc>
                  <a:spcPct val="90000"/>
                </a:lnSpc>
                <a:spcBef>
                  <a:spcPts val="70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De presentator reflecteert hardop met de groepsleden op de feedback die ze hebben gekregen</a:t>
              </a:r>
              <a:endParaRPr/>
            </a:p>
          </p:txBody>
        </p:sp>
      </p:grpSp>
      <p:sp>
        <p:nvSpPr>
          <p:cNvPr id="193" name="Google Shape;193;p11"/>
          <p:cNvSpPr/>
          <p:nvPr/>
        </p:nvSpPr>
        <p:spPr>
          <a:xfrm>
            <a:off x="149679" y="2728278"/>
            <a:ext cx="547290"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5400" b="1" i="0" u="none" strike="noStrike" cap="none">
                <a:solidFill>
                  <a:schemeClr val="accent5"/>
                </a:solidFill>
                <a:latin typeface="Arial"/>
                <a:ea typeface="Arial"/>
                <a:cs typeface="Arial"/>
                <a:sym typeface="Arial"/>
              </a:rPr>
              <a:t>1</a:t>
            </a:r>
            <a:endParaRPr/>
          </a:p>
        </p:txBody>
      </p:sp>
      <p:sp>
        <p:nvSpPr>
          <p:cNvPr id="194" name="Google Shape;194;p11"/>
          <p:cNvSpPr/>
          <p:nvPr/>
        </p:nvSpPr>
        <p:spPr>
          <a:xfrm>
            <a:off x="2686550" y="2126557"/>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5400" b="1" i="0" u="none" strike="noStrike" cap="none">
                <a:solidFill>
                  <a:schemeClr val="accent5"/>
                </a:solidFill>
                <a:latin typeface="Arial"/>
                <a:ea typeface="Arial"/>
                <a:cs typeface="Arial"/>
                <a:sym typeface="Arial"/>
              </a:rPr>
              <a:t>2</a:t>
            </a:r>
            <a:endParaRPr sz="5400" b="1" i="0" u="none" strike="noStrike" cap="none">
              <a:solidFill>
                <a:schemeClr val="accent5"/>
              </a:solidFill>
              <a:latin typeface="Arial"/>
              <a:ea typeface="Arial"/>
              <a:cs typeface="Arial"/>
              <a:sym typeface="Arial"/>
            </a:endParaRPr>
          </a:p>
        </p:txBody>
      </p:sp>
      <p:sp>
        <p:nvSpPr>
          <p:cNvPr id="195" name="Google Shape;195;p11"/>
          <p:cNvSpPr/>
          <p:nvPr/>
        </p:nvSpPr>
        <p:spPr>
          <a:xfrm>
            <a:off x="5099597" y="1565192"/>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5400" b="1" i="0" u="none" strike="noStrike" cap="none">
                <a:solidFill>
                  <a:schemeClr val="accent5"/>
                </a:solidFill>
                <a:latin typeface="Arial"/>
                <a:ea typeface="Arial"/>
                <a:cs typeface="Arial"/>
                <a:sym typeface="Arial"/>
              </a:rPr>
              <a:t>3</a:t>
            </a:r>
            <a:endParaRPr sz="5400" b="1" i="0" u="none" strike="noStrike" cap="none">
              <a:solidFill>
                <a:schemeClr val="accent5"/>
              </a:solidFill>
              <a:latin typeface="Arial"/>
              <a:ea typeface="Arial"/>
              <a:cs typeface="Arial"/>
              <a:sym typeface="Arial"/>
            </a:endParaRPr>
          </a:p>
        </p:txBody>
      </p:sp>
      <p:sp>
        <p:nvSpPr>
          <p:cNvPr id="196" name="Google Shape;196;p11"/>
          <p:cNvSpPr/>
          <p:nvPr/>
        </p:nvSpPr>
        <p:spPr>
          <a:xfrm>
            <a:off x="7512644" y="1001929"/>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5400" b="1" i="0" u="none" strike="noStrike" cap="none">
                <a:solidFill>
                  <a:schemeClr val="accent5"/>
                </a:solidFill>
                <a:latin typeface="Arial"/>
                <a:ea typeface="Arial"/>
                <a:cs typeface="Arial"/>
                <a:sym typeface="Arial"/>
              </a:rPr>
              <a:t>4</a:t>
            </a:r>
            <a:endParaRPr sz="5400" b="1" i="0" u="none" strike="noStrike" cap="none">
              <a:solidFill>
                <a:schemeClr val="accent5"/>
              </a:solidFill>
              <a:latin typeface="Arial"/>
              <a:ea typeface="Arial"/>
              <a:cs typeface="Arial"/>
              <a:sym typeface="Arial"/>
            </a:endParaRPr>
          </a:p>
        </p:txBody>
      </p:sp>
      <p:sp>
        <p:nvSpPr>
          <p:cNvPr id="197" name="Google Shape;197;p11"/>
          <p:cNvSpPr/>
          <p:nvPr/>
        </p:nvSpPr>
        <p:spPr>
          <a:xfrm>
            <a:off x="9865248" y="344338"/>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5400" b="1" i="0" u="none" strike="noStrike" cap="none">
                <a:solidFill>
                  <a:schemeClr val="accent5"/>
                </a:solidFill>
                <a:latin typeface="Arial"/>
                <a:ea typeface="Arial"/>
                <a:cs typeface="Arial"/>
                <a:sym typeface="Arial"/>
              </a:rPr>
              <a:t>5</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0"/>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Voordelen en mechanismen van het CFP</a:t>
            </a:r>
            <a:endParaRPr/>
          </a:p>
        </p:txBody>
      </p:sp>
      <p:sp>
        <p:nvSpPr>
          <p:cNvPr id="204" name="Google Shape;204;p10"/>
          <p:cNvSpPr txBox="1"/>
          <p:nvPr>
            <p:ph type="body" idx="2"/>
          </p:nvPr>
        </p:nvSpPr>
        <p:spPr>
          <a:xfrm>
            <a:off x="97970" y="1053110"/>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b="1">
                <a:solidFill>
                  <a:srgbClr val="1BBC5C"/>
                </a:solidFill>
                <a:latin typeface="Calibri"/>
                <a:ea typeface="Calibri"/>
                <a:cs typeface="Calibri"/>
                <a:sym typeface="Calibri"/>
              </a:rPr>
              <a:t>Voordelen</a:t>
            </a:r>
            <a:endParaRPr sz="2400">
              <a:solidFill>
                <a:srgbClr val="1BBC5C"/>
              </a:solidFill>
              <a:latin typeface="Calibri"/>
              <a:ea typeface="Calibri"/>
              <a:cs typeface="Calibri"/>
              <a:sym typeface="Calibri"/>
            </a:endParaRPr>
          </a:p>
          <a:p>
            <a:pPr marL="457200" marR="0" lvl="0" indent="-228600" algn="l" rtl="0">
              <a:lnSpc>
                <a:spcPct val="90000"/>
              </a:lnSpc>
              <a:spcBef>
                <a:spcPts val="1000"/>
              </a:spcBef>
              <a:spcAft>
                <a:spcPts val="0"/>
              </a:spcAft>
              <a:buClr>
                <a:schemeClr val="accent4"/>
              </a:buClr>
              <a:buSzPts val="1800"/>
              <a:buFont typeface="Arial"/>
              <a:buNone/>
            </a:pPr>
            <a:r>
              <a:rPr lang="en-US" b="1">
                <a:latin typeface="Calibri"/>
                <a:ea typeface="Calibri"/>
                <a:cs typeface="Calibri"/>
                <a:sym typeface="Calibri"/>
              </a:rPr>
              <a:t>Meer comfort bij feedback</a:t>
            </a:r>
            <a:r>
              <a:rPr lang="en-US">
                <a:latin typeface="Calibri"/>
                <a:ea typeface="Calibri"/>
                <a:cs typeface="Calibri"/>
                <a:sym typeface="Calibri"/>
              </a:rPr>
              <a:t>: 45% toename in het zelfvertrouwen van docenten (Bambino, 2002)</a:t>
            </a:r>
            <a:endParaRPr/>
          </a:p>
          <a:p>
            <a:pPr marL="457200" marR="0" lvl="0" indent="-228600" algn="l" rtl="0">
              <a:lnSpc>
                <a:spcPct val="90000"/>
              </a:lnSpc>
              <a:spcBef>
                <a:spcPts val="1000"/>
              </a:spcBef>
              <a:spcAft>
                <a:spcPts val="0"/>
              </a:spcAft>
              <a:buClr>
                <a:schemeClr val="accent4"/>
              </a:buClr>
              <a:buSzPts val="1800"/>
              <a:buFont typeface="Arial"/>
              <a:buNone/>
            </a:pPr>
            <a:r>
              <a:rPr lang="en-US" b="1">
                <a:latin typeface="Calibri"/>
                <a:ea typeface="Calibri"/>
                <a:cs typeface="Calibri"/>
                <a:sym typeface="Calibri"/>
              </a:rPr>
              <a:t>Verbeterde inclusiviteit van lessen</a:t>
            </a:r>
            <a:r>
              <a:rPr lang="en-US">
                <a:latin typeface="Calibri"/>
                <a:ea typeface="Calibri"/>
                <a:cs typeface="Calibri"/>
                <a:sym typeface="Calibri"/>
              </a:rPr>
              <a:t>: leraren creëerden inclusieve lessen na 3 beoordelingscycli (Koch et al., 2020)</a:t>
            </a:r>
            <a:endParaRPr/>
          </a:p>
          <a:p>
            <a:pPr marL="457200" marR="0" lvl="0" indent="-228600" algn="l" rtl="0">
              <a:lnSpc>
                <a:spcPct val="90000"/>
              </a:lnSpc>
              <a:spcBef>
                <a:spcPts val="1000"/>
              </a:spcBef>
              <a:spcAft>
                <a:spcPts val="0"/>
              </a:spcAft>
              <a:buClr>
                <a:schemeClr val="accent4"/>
              </a:buClr>
              <a:buSzPts val="1800"/>
              <a:buFont typeface="Arial"/>
              <a:buNone/>
            </a:pPr>
            <a:r>
              <a:rPr lang="en-US" b="1">
                <a:latin typeface="Calibri"/>
                <a:ea typeface="Calibri"/>
                <a:cs typeface="Calibri"/>
                <a:sym typeface="Calibri"/>
              </a:rPr>
              <a:t>Grotere impact op de praktijk</a:t>
            </a:r>
            <a:r>
              <a:rPr lang="en-US">
                <a:latin typeface="Calibri"/>
                <a:ea typeface="Calibri"/>
                <a:cs typeface="Calibri"/>
                <a:sym typeface="Calibri"/>
              </a:rPr>
              <a:t>: leraren rapporteerden 2,3 keer meer verbetering in de kwaliteit van de lessen</a:t>
            </a:r>
            <a:endParaRPr/>
          </a:p>
          <a:p>
            <a:pPr marL="457200" marR="0" lvl="0" indent="-228600" algn="l" rtl="0">
              <a:lnSpc>
                <a:spcPct val="90000"/>
              </a:lnSpc>
              <a:spcBef>
                <a:spcPts val="1000"/>
              </a:spcBef>
              <a:spcAft>
                <a:spcPts val="0"/>
              </a:spcAft>
              <a:buClr>
                <a:schemeClr val="accent4"/>
              </a:buClr>
              <a:buSzPts val="1800"/>
              <a:buFont typeface="Arial"/>
              <a:buNone/>
            </a:pPr>
            <a:r>
              <a:rPr lang="en-US" b="1">
                <a:latin typeface="Calibri"/>
                <a:ea typeface="Calibri"/>
                <a:cs typeface="Calibri"/>
                <a:sym typeface="Calibri"/>
              </a:rPr>
              <a:t>Meer gebruik van inclusief taalgebruik</a:t>
            </a:r>
            <a:r>
              <a:rPr lang="en-US">
                <a:latin typeface="Calibri"/>
                <a:ea typeface="Calibri"/>
                <a:cs typeface="Calibri"/>
                <a:sym typeface="Calibri"/>
              </a:rPr>
              <a:t>: Britse leraren hebben genderdiscriminerend taalgebruik 89% vaker aangepast dan de controlegroep (Bambino, 2002)</a:t>
            </a:r>
            <a:endParaRPr/>
          </a:p>
          <a:p>
            <a:pPr marL="457200" marR="0" lvl="0" indent="-228600" algn="l" rtl="0">
              <a:lnSpc>
                <a:spcPct val="90000"/>
              </a:lnSpc>
              <a:spcBef>
                <a:spcPts val="1000"/>
              </a:spcBef>
              <a:spcAft>
                <a:spcPts val="0"/>
              </a:spcAft>
              <a:buClr>
                <a:schemeClr val="accent4"/>
              </a:buClr>
              <a:buSzPts val="1800"/>
              <a:buFont typeface="Arial"/>
              <a:buNone/>
            </a:pPr>
            <a:r>
              <a:t/>
            </a:r>
            <a:endParaRPr>
              <a:latin typeface="Calibri"/>
              <a:ea typeface="Calibri"/>
              <a:cs typeface="Calibri"/>
              <a:sym typeface="Calibri"/>
            </a:endParaRPr>
          </a:p>
          <a:p>
            <a:pPr marL="457200" marR="0" lvl="0" indent="-228600" algn="l" rtl="0">
              <a:lnSpc>
                <a:spcPct val="90000"/>
              </a:lnSpc>
              <a:spcBef>
                <a:spcPts val="1000"/>
              </a:spcBef>
              <a:spcAft>
                <a:spcPts val="0"/>
              </a:spcAft>
              <a:buClr>
                <a:schemeClr val="accent4"/>
              </a:buClr>
              <a:buSzPts val="1800"/>
              <a:buFont typeface="Arial"/>
              <a:buNone/>
            </a:pPr>
            <a:r>
              <a:rPr lang="en-US" sz="2400" b="1">
                <a:solidFill>
                  <a:srgbClr val="1BBC5C"/>
                </a:solidFill>
                <a:latin typeface="Calibri"/>
                <a:ea typeface="Calibri"/>
                <a:cs typeface="Calibri"/>
                <a:sym typeface="Calibri"/>
              </a:rPr>
              <a:t>Mechanismen</a:t>
            </a:r>
            <a:endParaRPr sz="2400">
              <a:solidFill>
                <a:srgbClr val="1BBC5C"/>
              </a:solidFill>
              <a:latin typeface="Calibri"/>
              <a:ea typeface="Calibri"/>
              <a:cs typeface="Calibri"/>
              <a:sym typeface="Calibri"/>
            </a:endParaRPr>
          </a:p>
          <a:p>
            <a:pPr marL="514350" lvl="0" indent="-285750" algn="l" rtl="0">
              <a:lnSpc>
                <a:spcPct val="90000"/>
              </a:lnSpc>
              <a:spcBef>
                <a:spcPts val="1000"/>
              </a:spcBef>
              <a:spcAft>
                <a:spcPts val="0"/>
              </a:spcAft>
              <a:buSzPts val="1800"/>
              <a:buFont typeface="Arial"/>
              <a:buChar char="•"/>
            </a:pPr>
            <a:r>
              <a:rPr lang="en-US">
                <a:latin typeface="Calibri"/>
                <a:ea typeface="Calibri"/>
                <a:cs typeface="Calibri"/>
                <a:sym typeface="Calibri"/>
              </a:rPr>
              <a:t>Niet-oordelende vragen bouwen vertrouwen op en openen de dialoog</a:t>
            </a:r>
            <a:endParaRPr>
              <a:latin typeface="Calibri"/>
              <a:ea typeface="Calibri"/>
              <a:cs typeface="Calibri"/>
              <a:sym typeface="Calibri"/>
            </a:endParaRPr>
          </a:p>
          <a:p>
            <a:pPr marL="514350" lvl="0" indent="-285750" algn="l" rtl="0">
              <a:lnSpc>
                <a:spcPct val="90000"/>
              </a:lnSpc>
              <a:spcBef>
                <a:spcPts val="1000"/>
              </a:spcBef>
              <a:spcAft>
                <a:spcPts val="0"/>
              </a:spcAft>
              <a:buSzPts val="1800"/>
              <a:buFont typeface="Arial"/>
              <a:buChar char="•"/>
            </a:pPr>
            <a:r>
              <a:rPr lang="en-US">
                <a:latin typeface="Calibri"/>
                <a:ea typeface="Calibri"/>
                <a:cs typeface="Calibri"/>
                <a:sym typeface="Calibri"/>
              </a:rPr>
              <a:t>Zachte formuleringen zoals 'Ik vraag me af...' stimuleren het oplossen van problemen en moedigen reflectie aan zonder schaamte</a:t>
            </a:r>
            <a:endParaRPr/>
          </a:p>
          <a:p>
            <a:pPr marL="514350" lvl="0" indent="-285750" algn="l" rtl="0">
              <a:lnSpc>
                <a:spcPct val="90000"/>
              </a:lnSpc>
              <a:spcBef>
                <a:spcPts val="1000"/>
              </a:spcBef>
              <a:spcAft>
                <a:spcPts val="0"/>
              </a:spcAft>
              <a:buSzPts val="1800"/>
              <a:buFont typeface="Arial"/>
              <a:buChar char="•"/>
            </a:pPr>
            <a:r>
              <a:rPr lang="en-US">
                <a:latin typeface="Calibri"/>
                <a:ea typeface="Calibri"/>
                <a:cs typeface="Calibri"/>
                <a:sym typeface="Calibri"/>
              </a:rPr>
              <a:t>Voorkomt defensieve reacties die worden uitgelokt door directe kritiek (bijv. 'Dit is uitsluitend')</a:t>
            </a:r>
            <a:endParaRPr/>
          </a:p>
          <a:p>
            <a:pPr marL="457200" lvl="0" indent="-228600" algn="l" rtl="0">
              <a:lnSpc>
                <a:spcPct val="90000"/>
              </a:lnSpc>
              <a:spcBef>
                <a:spcPts val="1000"/>
              </a:spcBef>
              <a:spcAft>
                <a:spcPts val="0"/>
              </a:spcAft>
              <a:buSzPts val="1800"/>
              <a:buNone/>
            </a:pPr>
            <a:r>
              <a:t/>
            </a:r>
            <a:endParaRPr/>
          </a:p>
          <a:p>
            <a:pPr marL="457200" lvl="0" indent="-228600" algn="l" rtl="0">
              <a:lnSpc>
                <a:spcPct val="90000"/>
              </a:lnSpc>
              <a:spcBef>
                <a:spcPts val="1000"/>
              </a:spcBef>
              <a:spcAft>
                <a:spcPts val="0"/>
              </a:spcAft>
              <a:buSzPts val="18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2"/>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Activiteit 1: </a:t>
            </a:r>
            <a:r>
              <a:rPr lang="en-US" sz="3600"/>
              <a:t>Een TINKER Informatica-scenario met CFP bekijken</a:t>
            </a:r>
            <a:endParaRPr/>
          </a:p>
        </p:txBody>
      </p:sp>
      <p:sp>
        <p:nvSpPr>
          <p:cNvPr id="211" name="Google Shape;211;p12"/>
          <p:cNvSpPr txBox="1"/>
          <p:nvPr>
            <p:ph type="body" idx="2"/>
          </p:nvPr>
        </p:nvSpPr>
        <p:spPr>
          <a:xfrm>
            <a:off x="247650" y="1785257"/>
            <a:ext cx="11944350" cy="4429578"/>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000" b="1" i="1">
                <a:latin typeface="Calibri"/>
                <a:ea typeface="Calibri"/>
                <a:cs typeface="Calibri"/>
                <a:sym typeface="Calibri"/>
              </a:rPr>
              <a:t>In groepjes van 3 – Rollen:  </a:t>
            </a:r>
            <a:endParaRPr sz="2000" b="1">
              <a:latin typeface="Calibri"/>
              <a:ea typeface="Calibri"/>
              <a:cs typeface="Calibri"/>
              <a:sym typeface="Calibri"/>
            </a:endParaRPr>
          </a:p>
          <a:p>
            <a:pPr marL="514350" lvl="0" indent="-285750" algn="l" rtl="0">
              <a:lnSpc>
                <a:spcPct val="90000"/>
              </a:lnSpc>
              <a:spcBef>
                <a:spcPts val="1000"/>
              </a:spcBef>
              <a:spcAft>
                <a:spcPts val="0"/>
              </a:spcAft>
              <a:buSzPts val="1800"/>
              <a:buFont typeface="Arial"/>
              <a:buChar char="•"/>
            </a:pPr>
            <a:r>
              <a:rPr lang="en-US" sz="2000" b="1">
                <a:latin typeface="Calibri"/>
                <a:ea typeface="Calibri"/>
                <a:cs typeface="Calibri"/>
                <a:sym typeface="Calibri"/>
              </a:rPr>
              <a:t>Presentator: </a:t>
            </a:r>
            <a:r>
              <a:rPr lang="en-US" sz="2000">
                <a:latin typeface="Calibri"/>
                <a:ea typeface="Calibri"/>
                <a:cs typeface="Calibri"/>
                <a:sym typeface="Calibri"/>
              </a:rPr>
              <a:t>legt het scenario uit en stelt de centrale vraag: "</a:t>
            </a:r>
            <a:r>
              <a:rPr lang="en-US" sz="2000" i="1"/>
              <a:t>Hoe authentiek en inclusief is deze les?"</a:t>
            </a:r>
            <a:endParaRPr sz="2000">
              <a:latin typeface="Calibri"/>
              <a:ea typeface="Calibri"/>
              <a:cs typeface="Calibri"/>
              <a:sym typeface="Calibri"/>
            </a:endParaRPr>
          </a:p>
          <a:p>
            <a:pPr marL="514350" lvl="0" indent="-285750" algn="l" rtl="0">
              <a:lnSpc>
                <a:spcPct val="90000"/>
              </a:lnSpc>
              <a:spcBef>
                <a:spcPts val="1000"/>
              </a:spcBef>
              <a:spcAft>
                <a:spcPts val="0"/>
              </a:spcAft>
              <a:buSzPts val="1800"/>
              <a:buFont typeface="Arial"/>
              <a:buChar char="•"/>
            </a:pPr>
            <a:r>
              <a:rPr lang="en-US" sz="2000" b="1">
                <a:latin typeface="Calibri"/>
                <a:ea typeface="Calibri"/>
                <a:cs typeface="Calibri"/>
                <a:sym typeface="Calibri"/>
              </a:rPr>
              <a:t>Kritische vrienden (2 personen) geven: </a:t>
            </a:r>
            <a:endParaRPr sz="2000">
              <a:latin typeface="Calibri"/>
              <a:ea typeface="Calibri"/>
              <a:cs typeface="Calibri"/>
              <a:sym typeface="Calibri"/>
            </a:endParaRPr>
          </a:p>
          <a:p>
            <a:pPr marL="914400" lvl="1" indent="-368300" algn="l" rtl="0">
              <a:lnSpc>
                <a:spcPct val="90000"/>
              </a:lnSpc>
              <a:spcBef>
                <a:spcPts val="500"/>
              </a:spcBef>
              <a:spcAft>
                <a:spcPts val="0"/>
              </a:spcAft>
              <a:buSzPts val="2200"/>
              <a:buChar char="•"/>
            </a:pPr>
            <a:r>
              <a:rPr lang="en-US" sz="2000" i="1">
                <a:latin typeface="Calibri"/>
                <a:ea typeface="Calibri"/>
                <a:cs typeface="Calibri"/>
                <a:sym typeface="Calibri"/>
              </a:rPr>
              <a:t>Warme feedback </a:t>
            </a:r>
            <a:r>
              <a:rPr lang="en-US" sz="2000">
                <a:latin typeface="Calibri"/>
                <a:ea typeface="Calibri"/>
                <a:cs typeface="Calibri"/>
                <a:sym typeface="Calibri"/>
              </a:rPr>
              <a:t>(wat werkt goed?) – "Ik vind ... leuk"</a:t>
            </a:r>
            <a:endParaRPr/>
          </a:p>
          <a:p>
            <a:pPr marL="914400" lvl="1" indent="-368300" algn="l" rtl="0">
              <a:lnSpc>
                <a:spcPct val="90000"/>
              </a:lnSpc>
              <a:spcBef>
                <a:spcPts val="500"/>
              </a:spcBef>
              <a:spcAft>
                <a:spcPts val="0"/>
              </a:spcAft>
              <a:buSzPts val="2200"/>
              <a:buChar char="•"/>
            </a:pPr>
            <a:r>
              <a:rPr lang="en-US" sz="2000" i="1">
                <a:latin typeface="Calibri"/>
                <a:ea typeface="Calibri"/>
                <a:cs typeface="Calibri"/>
                <a:sym typeface="Calibri"/>
              </a:rPr>
              <a:t>Koele feedback </a:t>
            </a:r>
            <a:r>
              <a:rPr lang="en-US" sz="2000">
                <a:latin typeface="Calibri"/>
                <a:ea typeface="Calibri"/>
                <a:cs typeface="Calibri"/>
                <a:sym typeface="Calibri"/>
              </a:rPr>
              <a:t>(wat kan beter?) – "Ik vraag me af..."</a:t>
            </a:r>
            <a:endParaRPr/>
          </a:p>
          <a:p>
            <a:pPr marL="457200" marR="0" lvl="0" indent="-228600" algn="l" rtl="0">
              <a:lnSpc>
                <a:spcPct val="90000"/>
              </a:lnSpc>
              <a:spcBef>
                <a:spcPts val="1000"/>
              </a:spcBef>
              <a:spcAft>
                <a:spcPts val="0"/>
              </a:spcAft>
              <a:buClr>
                <a:schemeClr val="accent4"/>
              </a:buClr>
              <a:buSzPts val="1800"/>
              <a:buFont typeface="Arial"/>
              <a:buNone/>
            </a:pPr>
            <a:r>
              <a:t/>
            </a:r>
            <a:endParaRPr sz="2000" b="1">
              <a:latin typeface="Calibri"/>
              <a:ea typeface="Calibri"/>
              <a:cs typeface="Calibri"/>
              <a:sym typeface="Calibri"/>
            </a:endParaRPr>
          </a:p>
          <a:p>
            <a:pPr marL="457200" marR="0" lvl="0" indent="-228600" algn="l" rtl="0">
              <a:lnSpc>
                <a:spcPct val="90000"/>
              </a:lnSpc>
              <a:spcBef>
                <a:spcPts val="1000"/>
              </a:spcBef>
              <a:spcAft>
                <a:spcPts val="0"/>
              </a:spcAft>
              <a:buClr>
                <a:schemeClr val="accent4"/>
              </a:buClr>
              <a:buSzPts val="1800"/>
              <a:buFont typeface="Arial"/>
              <a:buNone/>
            </a:pPr>
            <a:r>
              <a:rPr lang="en-US" sz="2000" b="1">
                <a:latin typeface="Calibri"/>
                <a:ea typeface="Calibri"/>
                <a:cs typeface="Calibri"/>
                <a:sym typeface="Calibri"/>
              </a:rPr>
              <a:t>Implementatieproces: </a:t>
            </a:r>
            <a:endParaRPr/>
          </a:p>
          <a:p>
            <a:pPr marL="571500" lvl="0" indent="-342900" algn="l" rtl="0">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Lees het scenario (5 minuten)</a:t>
            </a:r>
            <a:endParaRPr/>
          </a:p>
          <a:p>
            <a:pPr marL="571500" lvl="0" indent="-342900" algn="l" rtl="0">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De presentator deelt en vraagt om feedback (5 minuten) – Kritische vrienden luisteren alleen.</a:t>
            </a:r>
            <a:endParaRPr/>
          </a:p>
          <a:p>
            <a:pPr marL="571500" lvl="0" indent="-342900" algn="l" rtl="0">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Kritische vrienden bespreken (15 minuten) – De presentator luistert alleen.</a:t>
            </a:r>
            <a:endParaRPr/>
          </a:p>
          <a:p>
            <a:pPr marL="571500" lvl="0" indent="-342900" algn="l" rtl="0">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De presentator reflecteert (5 minuten)</a:t>
            </a:r>
            <a:endParaRPr/>
          </a:p>
          <a:p>
            <a:pPr marL="571500" lvl="0" indent="-342900" algn="l" rtl="0">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Rollen wisselen en herhalen (optioneel – indien er tijd is)</a:t>
            </a:r>
            <a:endParaRPr/>
          </a:p>
          <a:p>
            <a:pPr marL="228600" lvl="0" indent="0" algn="l" rtl="0">
              <a:lnSpc>
                <a:spcPct val="90000"/>
              </a:lnSpc>
              <a:spcBef>
                <a:spcPts val="1000"/>
              </a:spcBef>
              <a:spcAft>
                <a:spcPts val="0"/>
              </a:spcAft>
              <a:buSzPts val="1800"/>
              <a:buNone/>
            </a:pPr>
            <a:r>
              <a:t/>
            </a:r>
            <a:endParaRPr sz="2000">
              <a:latin typeface="Calibri"/>
              <a:ea typeface="Calibri"/>
              <a:cs typeface="Calibri"/>
              <a:sym typeface="Calibri"/>
            </a:endParaRPr>
          </a:p>
          <a:p>
            <a:pPr marL="228600" lvl="0" indent="0" algn="l" rtl="0">
              <a:lnSpc>
                <a:spcPct val="90000"/>
              </a:lnSpc>
              <a:spcBef>
                <a:spcPts val="1000"/>
              </a:spcBef>
              <a:spcAft>
                <a:spcPts val="0"/>
              </a:spcAft>
              <a:buSzPts val="1800"/>
              <a:buNone/>
            </a:pPr>
            <a:r>
              <a:t/>
            </a:r>
            <a:endParaRPr sz="2000">
              <a:latin typeface="Calibri"/>
              <a:ea typeface="Calibri"/>
              <a:cs typeface="Calibri"/>
              <a:sym typeface="Calibri"/>
            </a:endParaRPr>
          </a:p>
        </p:txBody>
      </p:sp>
      <p:sp>
        <p:nvSpPr>
          <p:cNvPr id="212" name="Google Shape;212;p12"/>
          <p:cNvSpPr txBox="1"/>
          <p:nvPr/>
        </p:nvSpPr>
        <p:spPr>
          <a:xfrm>
            <a:off x="442685" y="1176671"/>
            <a:ext cx="10863943"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2400" b="1" i="0" u="none" strike="noStrike" cap="none">
                <a:solidFill>
                  <a:srgbClr val="000000"/>
                </a:solidFill>
                <a:latin typeface="Calibri"/>
                <a:ea typeface="Calibri"/>
                <a:cs typeface="Calibri"/>
                <a:sym typeface="Calibri"/>
              </a:rPr>
              <a:t>Scenario-hand-out:  "Algoritmes op sociale media"</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pic>
        <p:nvPicPr>
          <p:cNvPr id="218" name="Google Shape;218;p13" descr="Εικόνα που περιέχει κείμενο, στιγμιότυπο οθόνης, κύκλος, λογότυπο&#10;&#10;Το περιεχόμενο που δημιουργείται από τεχνολογία AI ενδέχεται να είναι εσφαλμένο."/>
          <p:cNvPicPr preferRelativeResize="0"/>
          <p:nvPr/>
        </p:nvPicPr>
        <p:blipFill rotWithShape="1">
          <a:blip r:embed="rId3">
            <a:alphaModFix/>
          </a:blip>
          <a:srcRect l="0" t="0" r="0" b="0"/>
          <a:stretch/>
        </p:blipFill>
        <p:spPr>
          <a:xfrm>
            <a:off x="3236686" y="1073806"/>
            <a:ext cx="8955314" cy="5702552"/>
          </a:xfrm>
          <a:prstGeom prst="rect">
            <a:avLst/>
          </a:prstGeom>
          <a:noFill/>
          <a:ln>
            <a:noFill/>
          </a:ln>
        </p:spPr>
      </p:pic>
      <p:sp>
        <p:nvSpPr>
          <p:cNvPr id="219" name="Google Shape;219;p13"/>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Gekalibreerde collegiale toetsing (CPR)</a:t>
            </a:r>
            <a:endParaRPr/>
          </a:p>
        </p:txBody>
      </p:sp>
      <p:sp>
        <p:nvSpPr>
          <p:cNvPr id="220" name="Google Shape;220;p13"/>
          <p:cNvSpPr txBox="1"/>
          <p:nvPr>
            <p:ph type="body" idx="2"/>
          </p:nvPr>
        </p:nvSpPr>
        <p:spPr>
          <a:xfrm>
            <a:off x="97971" y="1210894"/>
            <a:ext cx="373380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a:t>Theoretische basis:</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Collins' cognitieve leerlingwezen (1989): het zichtbaar maken van deskundig denken.</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Anchored Instruction (Bransford et al., 1990): Rubrieken als 'ankers'.</a:t>
            </a:r>
            <a:endParaRPr sz="2400"/>
          </a:p>
          <a:p>
            <a:pPr marL="457200" marR="0" lvl="0" indent="-228600" algn="l" rtl="0">
              <a:lnSpc>
                <a:spcPct val="90000"/>
              </a:lnSpc>
              <a:spcBef>
                <a:spcPts val="1000"/>
              </a:spcBef>
              <a:spcAft>
                <a:spcPts val="0"/>
              </a:spcAft>
              <a:buClr>
                <a:schemeClr val="accent4"/>
              </a:buClr>
              <a:buSzPts val="1800"/>
              <a:buFont typeface="Arial"/>
              <a:buNone/>
            </a:pPr>
            <a:r>
              <a:t/>
            </a: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4"/>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Voordelen van reanimatie</a:t>
            </a:r>
            <a:endParaRPr/>
          </a:p>
        </p:txBody>
      </p:sp>
      <p:sp>
        <p:nvSpPr>
          <p:cNvPr id="227" name="Google Shape;227;p14"/>
          <p:cNvSpPr txBox="1"/>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a:t>•    Verhoogt de objectiviteit en consistentie</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Verbetert kritisch denken en metacognitie</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Vermindert de beoordelingslast voor docenten</a:t>
            </a:r>
            <a:endParaRPr sz="2400"/>
          </a:p>
          <a:p>
            <a:pPr marL="457200" marR="0" lvl="0" indent="-228600" algn="l" rtl="0">
              <a:lnSpc>
                <a:spcPct val="90000"/>
              </a:lnSpc>
              <a:spcBef>
                <a:spcPts val="1000"/>
              </a:spcBef>
              <a:spcAft>
                <a:spcPts val="0"/>
              </a:spcAft>
              <a:buClr>
                <a:schemeClr val="accent4"/>
              </a:buClr>
              <a:buSzPts val="1800"/>
              <a:buFont typeface="Arial"/>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5"/>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Activiteit 2: </a:t>
            </a:r>
            <a:r>
              <a:rPr lang="en-US" sz="3200"/>
              <a:t>Informatica-scenario's ontwerpen en evalueren met CPR</a:t>
            </a:r>
            <a:endParaRPr sz="3200"/>
          </a:p>
        </p:txBody>
      </p:sp>
      <p:sp>
        <p:nvSpPr>
          <p:cNvPr id="234" name="Google Shape;234;p15"/>
          <p:cNvSpPr txBox="1"/>
          <p:nvPr>
            <p:ph type="body" idx="2"/>
          </p:nvPr>
        </p:nvSpPr>
        <p:spPr>
          <a:xfrm>
            <a:off x="123825" y="1168771"/>
            <a:ext cx="11944350" cy="5289179"/>
          </a:xfrm>
          <a:prstGeom prst="rect">
            <a:avLst/>
          </a:prstGeom>
          <a:noFill/>
          <a:ln>
            <a:noFill/>
          </a:ln>
        </p:spPr>
        <p:txBody>
          <a:bodyPr spcFirstLastPara="1" wrap="square" lIns="91425" tIns="45700" rIns="91425" bIns="45700" anchor="t" anchorCtr="0">
            <a:noAutofit/>
          </a:bodyPr>
          <a:lstStyle/>
          <a:p>
            <a:pPr marL="457200" lvl="0" indent="-457200" algn="l" rtl="0">
              <a:lnSpc>
                <a:spcPct val="90000"/>
              </a:lnSpc>
              <a:spcBef>
                <a:spcPts val="1000"/>
              </a:spcBef>
              <a:spcAft>
                <a:spcPts val="0"/>
              </a:spcAft>
              <a:buSzPts val="1800"/>
              <a:buFont typeface="Arial"/>
              <a:buChar char="•"/>
            </a:pPr>
            <a:r>
              <a:rPr lang="en-US" sz="2800">
                <a:latin typeface="Calibri"/>
                <a:ea typeface="Calibri"/>
                <a:cs typeface="Calibri"/>
                <a:sym typeface="Calibri"/>
              </a:rPr>
              <a:t>Schrijf een kort leerscenario voor uw studenten op basis van de TINKER-methodologie met behulp van Hand-out 1. </a:t>
            </a:r>
            <a:endParaRPr/>
          </a:p>
          <a:p>
            <a:pPr marL="457200" lvl="0" indent="-457200" algn="l" rtl="0">
              <a:lnSpc>
                <a:spcPct val="90000"/>
              </a:lnSpc>
              <a:spcBef>
                <a:spcPts val="1000"/>
              </a:spcBef>
              <a:spcAft>
                <a:spcPts val="0"/>
              </a:spcAft>
              <a:buSzPts val="1800"/>
              <a:buFont typeface="Arial"/>
              <a:buChar char="•"/>
            </a:pPr>
            <a:r>
              <a:rPr lang="en-US" sz="2800">
                <a:latin typeface="Calibri"/>
                <a:ea typeface="Calibri"/>
                <a:cs typeface="Calibri"/>
                <a:sym typeface="Calibri"/>
              </a:rPr>
              <a:t>Wissel je scenario uit met de persoon naast je.</a:t>
            </a:r>
            <a:endParaRPr/>
          </a:p>
          <a:p>
            <a:pPr marL="457200" lvl="0" indent="-457200" algn="l" rtl="0">
              <a:lnSpc>
                <a:spcPct val="90000"/>
              </a:lnSpc>
              <a:spcBef>
                <a:spcPts val="1000"/>
              </a:spcBef>
              <a:spcAft>
                <a:spcPts val="0"/>
              </a:spcAft>
              <a:buSzPts val="1800"/>
              <a:buFont typeface="Arial"/>
              <a:buChar char="•"/>
            </a:pPr>
            <a:r>
              <a:rPr lang="en-US" sz="2800">
                <a:latin typeface="Calibri"/>
                <a:ea typeface="Calibri"/>
                <a:cs typeface="Calibri"/>
                <a:sym typeface="Calibri"/>
              </a:rPr>
              <a:t>Gebruik werkblad 2 om het scenario van je medeleerling te evalueren.</a:t>
            </a:r>
            <a:endParaRPr/>
          </a:p>
          <a:p>
            <a:pPr marL="0" lvl="0" indent="0" algn="l" rtl="0">
              <a:lnSpc>
                <a:spcPct val="90000"/>
              </a:lnSpc>
              <a:spcBef>
                <a:spcPts val="1000"/>
              </a:spcBef>
              <a:spcAft>
                <a:spcPts val="0"/>
              </a:spcAft>
              <a:buSzPts val="1800"/>
              <a:buNone/>
            </a:pPr>
            <a:r>
              <a:rPr lang="en-US" sz="2800">
                <a:latin typeface="Calibri"/>
                <a:ea typeface="Calibri"/>
                <a:cs typeface="Calibri"/>
                <a:sym typeface="Calibri"/>
              </a:rPr>
              <a:t> </a:t>
            </a:r>
            <a:endParaRPr/>
          </a:p>
          <a:p>
            <a:pPr marL="457200" marR="0" lvl="0" indent="-228600" algn="l" rtl="0">
              <a:lnSpc>
                <a:spcPct val="90000"/>
              </a:lnSpc>
              <a:spcBef>
                <a:spcPts val="1000"/>
              </a:spcBef>
              <a:spcAft>
                <a:spcPts val="0"/>
              </a:spcAft>
              <a:buClr>
                <a:schemeClr val="accent4"/>
              </a:buClr>
              <a:buSzPts val="1800"/>
              <a:buFont typeface="Arial"/>
              <a:buNone/>
            </a:pPr>
            <a:r>
              <a:rPr lang="en-US" sz="2800">
                <a:latin typeface="Calibri"/>
                <a:ea typeface="Calibri"/>
                <a:cs typeface="Calibri"/>
                <a:sym typeface="Calibri"/>
              </a:rPr>
              <a:t>Reflectie: </a:t>
            </a:r>
            <a:endParaRPr/>
          </a:p>
          <a:p>
            <a:pPr marL="457200" lvl="0" indent="-457200" algn="l" rtl="0">
              <a:lnSpc>
                <a:spcPct val="90000"/>
              </a:lnSpc>
              <a:spcBef>
                <a:spcPts val="1000"/>
              </a:spcBef>
              <a:spcAft>
                <a:spcPts val="0"/>
              </a:spcAft>
              <a:buSzPts val="1800"/>
              <a:buFont typeface="Calibri"/>
              <a:buChar char="-"/>
            </a:pPr>
            <a:r>
              <a:rPr lang="en-US" sz="2800">
                <a:latin typeface="Calibri"/>
                <a:ea typeface="Calibri"/>
                <a:cs typeface="Calibri"/>
                <a:sym typeface="Calibri"/>
              </a:rPr>
              <a:t>Wat heb je geleerd van de feedback?</a:t>
            </a:r>
            <a:endParaRPr/>
          </a:p>
          <a:p>
            <a:pPr marL="457200" lvl="0" indent="-457200" algn="l" rtl="0">
              <a:lnSpc>
                <a:spcPct val="90000"/>
              </a:lnSpc>
              <a:spcBef>
                <a:spcPts val="1000"/>
              </a:spcBef>
              <a:spcAft>
                <a:spcPts val="0"/>
              </a:spcAft>
              <a:buSzPts val="1800"/>
              <a:buFont typeface="Calibri"/>
              <a:buChar char="-"/>
            </a:pPr>
            <a:r>
              <a:rPr lang="en-US" sz="2800">
                <a:latin typeface="Calibri"/>
                <a:ea typeface="Calibri"/>
                <a:cs typeface="Calibri"/>
                <a:sym typeface="Calibri"/>
              </a:rPr>
              <a:t>Hoe kan CPR helpen bij het verbeteren van lesontwerp en samenwerking?</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0"/>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CFP vergelijken met CPR</a:t>
            </a:r>
            <a:endParaRPr/>
          </a:p>
        </p:txBody>
      </p:sp>
      <p:pic>
        <p:nvPicPr>
          <p:cNvPr id="241" name="Google Shape;241;p40"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p:cNvPicPr preferRelativeResize="0"/>
          <p:nvPr>
            <p:ph type="body" idx="2"/>
          </p:nvPr>
        </p:nvPicPr>
        <p:blipFill rotWithShape="1">
          <a:blip r:embed="rId3">
            <a:alphaModFix/>
          </a:blip>
          <a:srcRect l="0" t="0" r="0" b="0"/>
          <a:stretch/>
        </p:blipFill>
        <p:spPr>
          <a:xfrm>
            <a:off x="333829" y="1159102"/>
            <a:ext cx="5180333" cy="4539796"/>
          </a:xfrm>
          <a:prstGeom prst="rect">
            <a:avLst/>
          </a:prstGeom>
          <a:noFill/>
          <a:ln>
            <a:noFill/>
          </a:ln>
        </p:spPr>
      </p:pic>
      <p:pic>
        <p:nvPicPr>
          <p:cNvPr id="242" name="Google Shape;242;p40"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p:cNvPicPr preferRelativeResize="0"/>
          <p:nvPr>
            <p:ph type="body" idx="1"/>
          </p:nvPr>
        </p:nvPicPr>
        <p:blipFill rotWithShape="1">
          <a:blip r:embed="rId4">
            <a:alphaModFix/>
          </a:blip>
          <a:srcRect l="0" t="0" r="0" b="0"/>
          <a:stretch/>
        </p:blipFill>
        <p:spPr>
          <a:xfrm>
            <a:off x="5644675" y="902154"/>
            <a:ext cx="6213496" cy="505369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17"/>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Wat moet ik gebruiken?</a:t>
            </a:r>
            <a:endParaRPr/>
          </a:p>
        </p:txBody>
      </p:sp>
      <p:sp>
        <p:nvSpPr>
          <p:cNvPr id="249" name="Google Shape;249;p17"/>
          <p:cNvSpPr txBox="1"/>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sz="2800"/>
              <a:t>CFP of CPR?</a:t>
            </a:r>
            <a:endParaRPr sz="2800"/>
          </a:p>
        </p:txBody>
      </p:sp>
      <p:sp>
        <p:nvSpPr>
          <p:cNvPr id="250" name="Google Shape;250;p17"/>
          <p:cNvSpPr txBox="1"/>
          <p:nvPr>
            <p:ph type="body" idx="2"/>
          </p:nvPr>
        </p:nvSpPr>
        <p:spPr>
          <a:xfrm>
            <a:off x="97971" y="4267200"/>
            <a:ext cx="11944350" cy="2484664"/>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1800"/>
              <a:buFont typeface="Arial"/>
              <a:buChar char="•"/>
            </a:pPr>
            <a:r>
              <a:rPr lang="en-US" sz="2400"/>
              <a:t>Gebruik CFP voor </a:t>
            </a:r>
            <a:r>
              <a:rPr lang="en-US" sz="2400" b="1"/>
              <a:t>diepgaande reflectie op de praktijk</a:t>
            </a:r>
            <a:r>
              <a:rPr lang="en-US" sz="2400"/>
              <a:t>.</a:t>
            </a:r>
            <a:endParaRPr/>
          </a:p>
          <a:p>
            <a:pPr marL="571500" lvl="0" indent="-342900" algn="l" rtl="0">
              <a:lnSpc>
                <a:spcPct val="90000"/>
              </a:lnSpc>
              <a:spcBef>
                <a:spcPts val="1000"/>
              </a:spcBef>
              <a:spcAft>
                <a:spcPts val="0"/>
              </a:spcAft>
              <a:buSzPts val="1800"/>
              <a:buFont typeface="Arial"/>
              <a:buChar char="•"/>
            </a:pPr>
            <a:r>
              <a:rPr lang="en-US" sz="2400"/>
              <a:t>Gebruik CPR voor </a:t>
            </a:r>
            <a:r>
              <a:rPr lang="en-US" sz="2400" b="1"/>
              <a:t>rubrieksgebaseerde evaluatie</a:t>
            </a:r>
            <a:r>
              <a:rPr lang="en-US" sz="2400"/>
              <a:t>.</a:t>
            </a:r>
            <a:endParaRPr/>
          </a:p>
          <a:p>
            <a:pPr marL="571500" lvl="0" indent="-342900" algn="l" rtl="0">
              <a:lnSpc>
                <a:spcPct val="90000"/>
              </a:lnSpc>
              <a:spcBef>
                <a:spcPts val="1000"/>
              </a:spcBef>
              <a:spcAft>
                <a:spcPts val="0"/>
              </a:spcAft>
              <a:buSzPts val="1800"/>
              <a:buFont typeface="Arial"/>
              <a:buChar char="•"/>
            </a:pPr>
            <a:r>
              <a:rPr lang="en-US" sz="2400"/>
              <a:t>Combineer beide voor </a:t>
            </a:r>
            <a:r>
              <a:rPr lang="en-US" sz="2400" b="1"/>
              <a:t>een maximaal effect</a:t>
            </a:r>
            <a:r>
              <a:rPr lang="en-US" sz="2400"/>
              <a:t>.</a:t>
            </a:r>
            <a:endParaRPr sz="2400"/>
          </a:p>
        </p:txBody>
      </p:sp>
      <p:graphicFrame>
        <p:nvGraphicFramePr>
          <p:cNvPr id="251" name="Google Shape;251;p17"/>
          <p:cNvGraphicFramePr/>
          <p:nvPr/>
        </p:nvGraphicFramePr>
        <p:xfrm>
          <a:off x="301172" y="1708762"/>
          <a:ext cx="3000000" cy="3000000"/>
        </p:xfrm>
        <a:graphic>
          <a:graphicData uri="http://schemas.openxmlformats.org/drawingml/2006/table">
            <a:tbl>
              <a:tblPr>
                <a:noFill/>
                <a:tableStyleId>{5208ACDF-9A6B-466B-9E41-A965A231A5C3}</a:tableStyleId>
              </a:tblPr>
              <a:tblGrid>
                <a:gridCol w="1890475"/>
                <a:gridCol w="4717150"/>
                <a:gridCol w="4978400"/>
              </a:tblGrid>
              <a:tr h="279400">
                <a:tc>
                  <a:txBody>
                    <a:bodyPr/>
                    <a:lstStyle/>
                    <a:p>
                      <a:pPr marL="0" marR="0" lvl="0" indent="0" algn="l" rtl="0">
                        <a:lnSpc>
                          <a:spcPct val="100000"/>
                        </a:lnSpc>
                        <a:spcBef>
                          <a:spcPts val="0"/>
                        </a:spcBef>
                        <a:spcAft>
                          <a:spcPts val="0"/>
                        </a:spcAft>
                        <a:buNone/>
                      </a:pPr>
                      <a:r>
                        <a:rPr lang="en-US" sz="2200" b="1" u="none" strike="noStrike" cap="none">
                          <a:solidFill>
                            <a:schemeClr val="lt2"/>
                          </a:solidFill>
                          <a:latin typeface="Calibri"/>
                          <a:ea typeface="Calibri"/>
                          <a:cs typeface="Calibri"/>
                          <a:sym typeface="Calibri"/>
                        </a:rPr>
                        <a:t>Protocol</a:t>
                      </a:r>
                      <a:endParaRPr sz="2200" u="none" strike="noStrike" cap="none">
                        <a:solidFill>
                          <a:schemeClr val="lt2"/>
                        </a:solidFill>
                        <a:latin typeface="Calibri"/>
                        <a:ea typeface="Calibri"/>
                        <a:cs typeface="Calibri"/>
                        <a:sym typeface="Calibri"/>
                      </a:endParaRPr>
                    </a:p>
                  </a:txBody>
                  <a:tcPr marL="91450" marR="91450" marT="45725" marB="45725" anchor="ctr">
                    <a:solidFill>
                      <a:srgbClr val="1BBC5C"/>
                    </a:solidFill>
                  </a:tcPr>
                </a:tc>
                <a:tc>
                  <a:txBody>
                    <a:bodyPr/>
                    <a:lstStyle/>
                    <a:p>
                      <a:pPr marL="0" marR="0" lvl="0" indent="0" algn="l" rtl="0">
                        <a:lnSpc>
                          <a:spcPct val="100000"/>
                        </a:lnSpc>
                        <a:spcBef>
                          <a:spcPts val="0"/>
                        </a:spcBef>
                        <a:spcAft>
                          <a:spcPts val="0"/>
                        </a:spcAft>
                        <a:buNone/>
                      </a:pPr>
                      <a:r>
                        <a:rPr lang="en-US" sz="2200" b="1" u="none" strike="noStrike" cap="none">
                          <a:solidFill>
                            <a:schemeClr val="lt2"/>
                          </a:solidFill>
                          <a:latin typeface="Calibri"/>
                          <a:ea typeface="Calibri"/>
                          <a:cs typeface="Calibri"/>
                          <a:sym typeface="Calibri"/>
                        </a:rPr>
                        <a:t>Meest geschikt voor</a:t>
                      </a:r>
                      <a:endParaRPr sz="2200" u="none" strike="noStrike" cap="none">
                        <a:solidFill>
                          <a:schemeClr val="lt2"/>
                        </a:solidFill>
                        <a:latin typeface="Calibri"/>
                        <a:ea typeface="Calibri"/>
                        <a:cs typeface="Calibri"/>
                        <a:sym typeface="Calibri"/>
                      </a:endParaRPr>
                    </a:p>
                  </a:txBody>
                  <a:tcPr marL="91450" marR="91450" marT="45725" marB="45725" anchor="ctr">
                    <a:solidFill>
                      <a:srgbClr val="1BBC5C"/>
                    </a:solidFill>
                  </a:tcPr>
                </a:tc>
                <a:tc>
                  <a:txBody>
                    <a:bodyPr/>
                    <a:lstStyle/>
                    <a:p>
                      <a:pPr marL="0" marR="0" lvl="0" indent="0" algn="l" rtl="0">
                        <a:lnSpc>
                          <a:spcPct val="100000"/>
                        </a:lnSpc>
                        <a:spcBef>
                          <a:spcPts val="0"/>
                        </a:spcBef>
                        <a:spcAft>
                          <a:spcPts val="0"/>
                        </a:spcAft>
                        <a:buNone/>
                      </a:pPr>
                      <a:r>
                        <a:rPr lang="en-US" sz="2200" b="1" u="none" strike="noStrike" cap="none">
                          <a:solidFill>
                            <a:schemeClr val="lt2"/>
                          </a:solidFill>
                          <a:latin typeface="Calibri"/>
                          <a:ea typeface="Calibri"/>
                          <a:cs typeface="Calibri"/>
                          <a:sym typeface="Calibri"/>
                        </a:rPr>
                        <a:t>Sterke punten</a:t>
                      </a:r>
                      <a:endParaRPr sz="2200" u="none" strike="noStrike" cap="none">
                        <a:solidFill>
                          <a:schemeClr val="lt2"/>
                        </a:solidFill>
                        <a:latin typeface="Calibri"/>
                        <a:ea typeface="Calibri"/>
                        <a:cs typeface="Calibri"/>
                        <a:sym typeface="Calibri"/>
                      </a:endParaRPr>
                    </a:p>
                  </a:txBody>
                  <a:tcPr marL="91450" marR="91450" marT="45725" marB="45725" anchor="ctr">
                    <a:solidFill>
                      <a:srgbClr val="1BBC5C"/>
                    </a:solidFill>
                  </a:tcPr>
                </a:tc>
              </a:tr>
              <a:tr h="279400">
                <a:tc>
                  <a:txBody>
                    <a:bodyPr/>
                    <a:lstStyle/>
                    <a:p>
                      <a:pPr marL="0" marR="0" lvl="0" indent="0" algn="l" rtl="0">
                        <a:lnSpc>
                          <a:spcPct val="100000"/>
                        </a:lnSpc>
                        <a:spcBef>
                          <a:spcPts val="0"/>
                        </a:spcBef>
                        <a:spcAft>
                          <a:spcPts val="0"/>
                        </a:spcAft>
                        <a:buNone/>
                      </a:pPr>
                      <a:r>
                        <a:rPr lang="en-US" sz="2200" b="1" u="none" strike="noStrike" cap="none">
                          <a:latin typeface="Calibri"/>
                          <a:ea typeface="Calibri"/>
                          <a:cs typeface="Calibri"/>
                          <a:sym typeface="Calibri"/>
                        </a:rPr>
                        <a:t>CFP</a:t>
                      </a:r>
                      <a:endParaRPr sz="2200" u="none" strike="noStrike" cap="none">
                        <a:latin typeface="Calibri"/>
                        <a:ea typeface="Calibri"/>
                        <a:cs typeface="Calibri"/>
                        <a:sym typeface="Calibri"/>
                      </a:endParaRPr>
                    </a:p>
                  </a:txBody>
                  <a:tcPr marL="91450" marR="91450" marT="45725" marB="45725" anchor="ctr"/>
                </a:tc>
                <a:tc>
                  <a:txBody>
                    <a:bodyPr/>
                    <a:lstStyle/>
                    <a:p>
                      <a:pPr marL="0" marR="0" lvl="0" indent="0" algn="l" rtl="0">
                        <a:lnSpc>
                          <a:spcPct val="100000"/>
                        </a:lnSpc>
                        <a:spcBef>
                          <a:spcPts val="0"/>
                        </a:spcBef>
                        <a:spcAft>
                          <a:spcPts val="0"/>
                        </a:spcAft>
                        <a:buNone/>
                      </a:pPr>
                      <a:r>
                        <a:rPr lang="en-US" sz="2200" u="none" strike="noStrike" cap="none">
                          <a:latin typeface="Calibri"/>
                          <a:ea typeface="Calibri"/>
                          <a:cs typeface="Calibri"/>
                          <a:sym typeface="Calibri"/>
                        </a:rPr>
                        <a:t>Verbetering van de lespraktijk</a:t>
                      </a:r>
                      <a:endParaRPr/>
                    </a:p>
                  </a:txBody>
                  <a:tcPr marL="91450" marR="91450" marT="45725" marB="45725" anchor="ctr"/>
                </a:tc>
                <a:tc>
                  <a:txBody>
                    <a:bodyPr/>
                    <a:lstStyle/>
                    <a:p>
                      <a:pPr marL="0" marR="0" lvl="0" indent="0" algn="l" rtl="0">
                        <a:lnSpc>
                          <a:spcPct val="100000"/>
                        </a:lnSpc>
                        <a:spcBef>
                          <a:spcPts val="0"/>
                        </a:spcBef>
                        <a:spcAft>
                          <a:spcPts val="0"/>
                        </a:spcAft>
                        <a:buNone/>
                      </a:pPr>
                      <a:r>
                        <a:rPr lang="en-US" sz="2200" u="none" strike="noStrike" cap="none">
                          <a:latin typeface="Calibri"/>
                          <a:ea typeface="Calibri"/>
                          <a:cs typeface="Calibri"/>
                          <a:sym typeface="Calibri"/>
                        </a:rPr>
                        <a:t>Bevordert reflectieve dialoog, bouwt vertrouwen op</a:t>
                      </a:r>
                      <a:endParaRPr/>
                    </a:p>
                  </a:txBody>
                  <a:tcPr marL="91450" marR="91450" marT="45725" marB="45725" anchor="ctr"/>
                </a:tc>
              </a:tr>
              <a:tr h="279400">
                <a:tc>
                  <a:txBody>
                    <a:bodyPr/>
                    <a:lstStyle/>
                    <a:p>
                      <a:pPr marL="0" marR="0" lvl="0" indent="0" algn="l" rtl="0">
                        <a:lnSpc>
                          <a:spcPct val="100000"/>
                        </a:lnSpc>
                        <a:spcBef>
                          <a:spcPts val="0"/>
                        </a:spcBef>
                        <a:spcAft>
                          <a:spcPts val="0"/>
                        </a:spcAft>
                        <a:buNone/>
                      </a:pPr>
                      <a:r>
                        <a:rPr lang="en-US" sz="2200" b="1" u="none" strike="noStrike" cap="none">
                          <a:latin typeface="Calibri"/>
                          <a:ea typeface="Calibri"/>
                          <a:cs typeface="Calibri"/>
                          <a:sym typeface="Calibri"/>
                        </a:rPr>
                        <a:t>CPR</a:t>
                      </a:r>
                      <a:endParaRPr sz="2200" u="none" strike="noStrike" cap="none">
                        <a:latin typeface="Calibri"/>
                        <a:ea typeface="Calibri"/>
                        <a:cs typeface="Calibri"/>
                        <a:sym typeface="Calibri"/>
                      </a:endParaRPr>
                    </a:p>
                  </a:txBody>
                  <a:tcPr marL="91450" marR="91450" marT="45725" marB="45725" anchor="ctr"/>
                </a:tc>
                <a:tc>
                  <a:txBody>
                    <a:bodyPr/>
                    <a:lstStyle/>
                    <a:p>
                      <a:pPr marL="0" marR="0" lvl="0" indent="0" algn="l" rtl="0">
                        <a:lnSpc>
                          <a:spcPct val="100000"/>
                        </a:lnSpc>
                        <a:spcBef>
                          <a:spcPts val="0"/>
                        </a:spcBef>
                        <a:spcAft>
                          <a:spcPts val="0"/>
                        </a:spcAft>
                        <a:buNone/>
                      </a:pPr>
                      <a:r>
                        <a:rPr lang="en-US" sz="2200" u="none" strike="noStrike" cap="none">
                          <a:latin typeface="Calibri"/>
                          <a:ea typeface="Calibri"/>
                          <a:cs typeface="Calibri"/>
                          <a:sym typeface="Calibri"/>
                        </a:rPr>
                        <a:t>Evalueren van leerresultaten</a:t>
                      </a:r>
                      <a:endParaRPr/>
                    </a:p>
                  </a:txBody>
                  <a:tcPr marL="91450" marR="91450" marT="45725" marB="45725" anchor="ctr"/>
                </a:tc>
                <a:tc>
                  <a:txBody>
                    <a:bodyPr/>
                    <a:lstStyle/>
                    <a:p>
                      <a:pPr marL="0" marR="0" lvl="0" indent="0" algn="l" rtl="0">
                        <a:lnSpc>
                          <a:spcPct val="100000"/>
                        </a:lnSpc>
                        <a:spcBef>
                          <a:spcPts val="0"/>
                        </a:spcBef>
                        <a:spcAft>
                          <a:spcPts val="0"/>
                        </a:spcAft>
                        <a:buNone/>
                      </a:pPr>
                      <a:r>
                        <a:rPr lang="en-US" sz="2200" u="none" strike="noStrike" cap="none">
                          <a:latin typeface="Calibri"/>
                          <a:ea typeface="Calibri"/>
                          <a:cs typeface="Calibri"/>
                          <a:sym typeface="Calibri"/>
                        </a:rPr>
                        <a:t>Ondersteunt consistentie en eerlijkheid</a:t>
                      </a:r>
                      <a:endParaRPr/>
                    </a:p>
                  </a:txBody>
                  <a:tcPr marL="91450" marR="91450" marT="45725" marB="45725" anchor="ctr"/>
                </a:tc>
              </a:tr>
              <a:tr h="279400">
                <a:tc>
                  <a:txBody>
                    <a:bodyPr/>
                    <a:lstStyle/>
                    <a:p>
                      <a:pPr marL="0" marR="0" lvl="0" indent="0" algn="l" rtl="0">
                        <a:lnSpc>
                          <a:spcPct val="100000"/>
                        </a:lnSpc>
                        <a:spcBef>
                          <a:spcPts val="0"/>
                        </a:spcBef>
                        <a:spcAft>
                          <a:spcPts val="0"/>
                        </a:spcAft>
                        <a:buNone/>
                      </a:pPr>
                      <a:r>
                        <a:rPr lang="en-US" sz="2200" b="1" u="none" strike="noStrike" cap="none">
                          <a:latin typeface="Calibri"/>
                          <a:ea typeface="Calibri"/>
                          <a:cs typeface="Calibri"/>
                          <a:sym typeface="Calibri"/>
                        </a:rPr>
                        <a:t>Combinatie</a:t>
                      </a:r>
                      <a:endParaRPr sz="2200" u="none" strike="noStrike" cap="none">
                        <a:latin typeface="Calibri"/>
                        <a:ea typeface="Calibri"/>
                        <a:cs typeface="Calibri"/>
                        <a:sym typeface="Calibri"/>
                      </a:endParaRPr>
                    </a:p>
                  </a:txBody>
                  <a:tcPr marL="91450" marR="91450" marT="45725" marB="45725" anchor="ctr"/>
                </a:tc>
                <a:tc>
                  <a:txBody>
                    <a:bodyPr/>
                    <a:lstStyle/>
                    <a:p>
                      <a:pPr marL="0" marR="0" lvl="0" indent="0" algn="l" rtl="0">
                        <a:lnSpc>
                          <a:spcPct val="100000"/>
                        </a:lnSpc>
                        <a:spcBef>
                          <a:spcPts val="0"/>
                        </a:spcBef>
                        <a:spcAft>
                          <a:spcPts val="0"/>
                        </a:spcAft>
                        <a:buNone/>
                      </a:pPr>
                      <a:r>
                        <a:rPr lang="en-US" sz="2200" u="none" strike="noStrike" cap="none">
                          <a:latin typeface="Calibri"/>
                          <a:ea typeface="Calibri"/>
                          <a:cs typeface="Calibri"/>
                          <a:sym typeface="Calibri"/>
                        </a:rPr>
                        <a:t>Uitgebreide verbetering van lessen</a:t>
                      </a:r>
                      <a:endParaRPr/>
                    </a:p>
                  </a:txBody>
                  <a:tcPr marL="91450" marR="91450" marT="45725" marB="45725" anchor="ctr"/>
                </a:tc>
                <a:tc>
                  <a:txBody>
                    <a:bodyPr/>
                    <a:lstStyle/>
                    <a:p>
                      <a:pPr marL="0" marR="0" lvl="0" indent="0" algn="l" rtl="0">
                        <a:lnSpc>
                          <a:spcPct val="100000"/>
                        </a:lnSpc>
                        <a:spcBef>
                          <a:spcPts val="0"/>
                        </a:spcBef>
                        <a:spcAft>
                          <a:spcPts val="0"/>
                        </a:spcAft>
                        <a:buNone/>
                      </a:pPr>
                      <a:r>
                        <a:rPr lang="en-US" sz="2200" u="none" strike="noStrike" cap="none">
                          <a:latin typeface="Calibri"/>
                          <a:ea typeface="Calibri"/>
                          <a:cs typeface="Calibri"/>
                          <a:sym typeface="Calibri"/>
                        </a:rPr>
                        <a:t>Combineert diepgang met duidelijkheid</a:t>
                      </a:r>
                      <a:endParaRPr/>
                    </a:p>
                  </a:txBody>
                  <a:tcPr marL="91450" marR="91450" marT="45725" marB="45725" anchor="ct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41"/>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Uitdagingen bij de implementatie</a:t>
            </a:r>
            <a:endParaRPr/>
          </a:p>
        </p:txBody>
      </p:sp>
      <p:pic>
        <p:nvPicPr>
          <p:cNvPr id="258" name="Google Shape;258;p41" descr="Εικόνα που περιέχει κείμενο, ποδήλατο, λογότυπο, στιγμιότυπο οθόνης&#10;&#10;Το περιεχόμενο που δημιουργείται από τεχνολογία AI ενδέχεται να είναι εσφαλμένο."/>
          <p:cNvPicPr preferRelativeResize="0"/>
          <p:nvPr>
            <p:ph type="body" idx="2"/>
          </p:nvPr>
        </p:nvPicPr>
        <p:blipFill rotWithShape="1">
          <a:blip r:embed="rId3">
            <a:alphaModFix/>
          </a:blip>
          <a:srcRect l="0" t="0" r="0" b="0"/>
          <a:stretch/>
        </p:blipFill>
        <p:spPr>
          <a:xfrm>
            <a:off x="97971" y="2467429"/>
            <a:ext cx="6404430" cy="3013643"/>
          </a:xfrm>
          <a:prstGeom prst="rect">
            <a:avLst/>
          </a:prstGeom>
          <a:noFill/>
          <a:ln>
            <a:noFill/>
          </a:ln>
        </p:spPr>
      </p:pic>
      <p:pic>
        <p:nvPicPr>
          <p:cNvPr id="259" name="Google Shape;259;p41"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p:cNvPicPr preferRelativeResize="0"/>
          <p:nvPr>
            <p:ph type="body" idx="1"/>
          </p:nvPr>
        </p:nvPicPr>
        <p:blipFill rotWithShape="1">
          <a:blip r:embed="rId4">
            <a:alphaModFix/>
          </a:blip>
          <a:srcRect l="0" t="0" r="0" b="0"/>
          <a:stretch/>
        </p:blipFill>
        <p:spPr>
          <a:xfrm>
            <a:off x="6502401" y="1857772"/>
            <a:ext cx="5367356" cy="394794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19"/>
          <p:cNvSpPr txBox="1"/>
          <p:nvPr/>
        </p:nvSpPr>
        <p:spPr>
          <a:xfrm>
            <a:off x="271525" y="1153551"/>
            <a:ext cx="9477386" cy="2387935"/>
          </a:xfrm>
          <a:prstGeom prst="rect">
            <a:avLst/>
          </a:prstGeom>
          <a:noFill/>
          <a:ln>
            <a:noFill/>
          </a:ln>
        </p:spPr>
        <p:txBody>
          <a:bodyPr spcFirstLastPara="1" wrap="square" lIns="91425" tIns="91425" rIns="91425" bIns="91425" anchor="t" anchorCtr="0">
            <a:noAutofit/>
          </a:bodyPr>
          <a:lstStyle/>
          <a:p>
            <a:pPr marL="342900" marR="0" lvl="0" indent="-342900" algn="l" rtl="0">
              <a:lnSpc>
                <a:spcPct val="100000"/>
              </a:lnSpc>
              <a:spcBef>
                <a:spcPts val="0"/>
              </a:spcBef>
              <a:spcAft>
                <a:spcPts val="0"/>
              </a:spcAft>
              <a:buClr>
                <a:schemeClr val="dk1"/>
              </a:buClr>
              <a:buSzPts val="2400"/>
              <a:buFont typeface="Arial"/>
              <a:buChar char="•"/>
            </a:pPr>
            <a:r>
              <a:rPr lang="en-US" sz="2400" b="1" i="0" u="none" strike="noStrike" cap="none">
                <a:solidFill>
                  <a:schemeClr val="dk1"/>
                </a:solidFill>
                <a:latin typeface="Calibri"/>
                <a:ea typeface="Calibri"/>
                <a:cs typeface="Calibri"/>
                <a:sym typeface="Calibri"/>
              </a:rPr>
              <a:t>Peer review-protocollen </a:t>
            </a:r>
            <a:r>
              <a:rPr lang="en-US" sz="2400" b="0" i="0" u="none" strike="noStrike" cap="none">
                <a:solidFill>
                  <a:schemeClr val="dk1"/>
                </a:solidFill>
                <a:latin typeface="Calibri"/>
                <a:ea typeface="Calibri"/>
                <a:cs typeface="Calibri"/>
                <a:sym typeface="Calibri"/>
              </a:rPr>
              <a:t>verbeteren de kwaliteit van onderwijs en leren</a:t>
            </a:r>
            <a:endParaRPr/>
          </a:p>
          <a:p>
            <a:pPr marL="342900" marR="0" lvl="0" indent="-342900" algn="l" rtl="0">
              <a:lnSpc>
                <a:spcPct val="100000"/>
              </a:lnSpc>
              <a:spcBef>
                <a:spcPts val="0"/>
              </a:spcBef>
              <a:spcAft>
                <a:spcPts val="0"/>
              </a:spcAft>
              <a:buClr>
                <a:schemeClr val="dk1"/>
              </a:buClr>
              <a:buSzPts val="2400"/>
              <a:buFont typeface="Arial"/>
              <a:buChar char="•"/>
            </a:pPr>
            <a:r>
              <a:rPr lang="en-US" sz="2400" b="1" i="0" u="none" strike="noStrike" cap="none">
                <a:solidFill>
                  <a:schemeClr val="dk1"/>
                </a:solidFill>
                <a:latin typeface="Calibri"/>
                <a:ea typeface="Calibri"/>
                <a:cs typeface="Calibri"/>
                <a:sym typeface="Calibri"/>
              </a:rPr>
              <a:t>CFP </a:t>
            </a:r>
            <a:r>
              <a:rPr lang="en-US" sz="2400" b="0" i="0" u="none" strike="noStrike" cap="none">
                <a:solidFill>
                  <a:schemeClr val="dk1"/>
                </a:solidFill>
                <a:latin typeface="Calibri"/>
                <a:ea typeface="Calibri"/>
                <a:cs typeface="Calibri"/>
                <a:sym typeface="Calibri"/>
              </a:rPr>
              <a:t>stimuleert reflectie en dialoog</a:t>
            </a:r>
            <a:endParaRPr/>
          </a:p>
          <a:p>
            <a:pPr marL="342900" marR="0" lvl="0" indent="-342900" algn="l" rtl="0">
              <a:lnSpc>
                <a:spcPct val="100000"/>
              </a:lnSpc>
              <a:spcBef>
                <a:spcPts val="0"/>
              </a:spcBef>
              <a:spcAft>
                <a:spcPts val="0"/>
              </a:spcAft>
              <a:buClr>
                <a:schemeClr val="dk1"/>
              </a:buClr>
              <a:buSzPts val="2400"/>
              <a:buFont typeface="Arial"/>
              <a:buChar char="•"/>
            </a:pPr>
            <a:r>
              <a:rPr lang="en-US" sz="2400" b="1" i="0" u="none" strike="noStrike" cap="none">
                <a:solidFill>
                  <a:schemeClr val="dk1"/>
                </a:solidFill>
                <a:latin typeface="Calibri"/>
                <a:ea typeface="Calibri"/>
                <a:cs typeface="Calibri"/>
                <a:sym typeface="Calibri"/>
              </a:rPr>
              <a:t>CPR </a:t>
            </a:r>
            <a:r>
              <a:rPr lang="en-US" sz="2400" b="0" i="0" u="none" strike="noStrike" cap="none">
                <a:solidFill>
                  <a:schemeClr val="dk1"/>
                </a:solidFill>
                <a:latin typeface="Calibri"/>
                <a:ea typeface="Calibri"/>
                <a:cs typeface="Calibri"/>
                <a:sym typeface="Calibri"/>
              </a:rPr>
              <a:t>zorgt voor een gestructureerde en consistente evaluatie</a:t>
            </a:r>
            <a:endParaRPr/>
          </a:p>
          <a:p>
            <a:pPr marL="342900" marR="0" lvl="0" indent="-342900" algn="l" rtl="0">
              <a:lnSpc>
                <a:spcPct val="100000"/>
              </a:lnSpc>
              <a:spcBef>
                <a:spcPts val="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Samen opgestelde rubrieken in CPR bevorderen eerlijkheid en transparantie</a:t>
            </a:r>
            <a:endParaRPr/>
          </a:p>
          <a:p>
            <a:pPr marL="342900" marR="0" lvl="0" indent="-342900" algn="l" rtl="0">
              <a:lnSpc>
                <a:spcPct val="100000"/>
              </a:lnSpc>
              <a:spcBef>
                <a:spcPts val="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Rollenspel in beide methoden bevordert empathie en vermindert vooringenomenheid</a:t>
            </a:r>
            <a:endParaRPr/>
          </a:p>
          <a:p>
            <a:pPr marL="342900" marR="0" lvl="0" indent="-273050" algn="l" rtl="0">
              <a:lnSpc>
                <a:spcPct val="107000"/>
              </a:lnSpc>
              <a:spcBef>
                <a:spcPts val="800"/>
              </a:spcBef>
              <a:spcAft>
                <a:spcPts val="800"/>
              </a:spcAft>
              <a:buClr>
                <a:srgbClr val="000000"/>
              </a:buClr>
              <a:buSzPts val="1100"/>
              <a:buFont typeface="Arial"/>
              <a:buNone/>
            </a:pPr>
            <a:r>
              <a:t/>
            </a:r>
            <a:endParaRPr sz="2400" b="1" i="0" u="none" strike="noStrike" cap="none">
              <a:solidFill>
                <a:srgbClr val="000000"/>
              </a:solidFill>
              <a:latin typeface="Calibri"/>
              <a:ea typeface="Calibri"/>
              <a:cs typeface="Calibri"/>
              <a:sym typeface="Calibri"/>
            </a:endParaRPr>
          </a:p>
        </p:txBody>
      </p:sp>
      <p:sp>
        <p:nvSpPr>
          <p:cNvPr id="265" name="Google Shape;265;p19"/>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Reflectie en conclusie</a:t>
            </a:r>
            <a:endParaRPr sz="2800" b="1">
              <a:solidFill>
                <a:srgbClr val="FFFFFF"/>
              </a:solidFill>
            </a:endParaRPr>
          </a:p>
        </p:txBody>
      </p:sp>
      <p:sp>
        <p:nvSpPr>
          <p:cNvPr id="266" name="Google Shape;266;p19"/>
          <p:cNvSpPr txBox="1"/>
          <p:nvPr/>
        </p:nvSpPr>
        <p:spPr>
          <a:xfrm>
            <a:off x="1451429" y="4715654"/>
            <a:ext cx="9756611"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3600" b="0" i="1" u="none" strike="noStrike" cap="none">
                <a:solidFill>
                  <a:srgbClr val="000000"/>
                </a:solidFill>
                <a:latin typeface="Calibri"/>
                <a:ea typeface="Calibri"/>
                <a:cs typeface="Calibri"/>
                <a:sym typeface="Calibri"/>
              </a:rPr>
              <a:t> Hoe bent u van plan deze tools in uw lessen te gebruiken?</a:t>
            </a:r>
            <a:endParaRPr sz="3600" b="0" i="0" u="none" strike="noStrike" cap="none">
              <a:solidFill>
                <a:srgbClr val="000000"/>
              </a:solidFill>
              <a:latin typeface="Calibri"/>
              <a:ea typeface="Calibri"/>
              <a:cs typeface="Calibri"/>
              <a:sym typeface="Calibri"/>
            </a:endParaRPr>
          </a:p>
        </p:txBody>
      </p:sp>
      <p:pic>
        <p:nvPicPr>
          <p:cNvPr id="267" name="Google Shape;267;p19" descr="Megaphone"/>
          <p:cNvPicPr preferRelativeResize="0"/>
          <p:nvPr/>
        </p:nvPicPr>
        <p:blipFill rotWithShape="1">
          <a:blip r:embed="rId3">
            <a:alphaModFix/>
          </a:blip>
          <a:srcRect l="0" t="0" r="0" b="0"/>
          <a:stretch/>
        </p:blipFill>
        <p:spPr>
          <a:xfrm>
            <a:off x="537029" y="4581619"/>
            <a:ext cx="914400" cy="914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txBox="1"/>
          <p:nvPr>
            <p:ph type="ctrTitle"/>
          </p:nvPr>
        </p:nvSpPr>
        <p:spPr>
          <a:xfrm>
            <a:off x="250640" y="2224306"/>
            <a:ext cx="48924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a:t>Module 8: </a:t>
            </a:r>
            <a:r>
              <a:rPr lang="en-US" sz="1800">
                <a:solidFill>
                  <a:srgbClr val="000000"/>
                </a:solidFill>
                <a:latin typeface="Calibri"/>
                <a:ea typeface="Calibri"/>
                <a:cs typeface="Calibri"/>
                <a:sym typeface="Calibri"/>
              </a:rPr>
              <a:t>Workshop: samen leer- </a:t>
            </a:r>
            <a:r>
              <a:rPr lang="en-US" sz="1800">
                <a:solidFill>
                  <a:srgbClr val="000000"/>
                </a:solidFill>
                <a:latin typeface="Calibri"/>
                <a:ea typeface="Calibri"/>
                <a:cs typeface="Calibri"/>
                <a:sym typeface="Calibri"/>
              </a:rPr>
              <a:t>en beoordelingsscenario'</a:t>
            </a:r>
            <a:r>
              <a:rPr lang="en-US" sz="1800">
                <a:solidFill>
                  <a:srgbClr val="000000"/>
                </a:solidFill>
                <a:latin typeface="Calibri"/>
                <a:ea typeface="Calibri"/>
                <a:cs typeface="Calibri"/>
                <a:sym typeface="Calibri"/>
              </a:rPr>
              <a:t>s ontwerpen en evalueren voor </a:t>
            </a:r>
            <a:r>
              <a:rPr lang="en-US" sz="1800">
                <a:solidFill>
                  <a:srgbClr val="000000"/>
                </a:solidFill>
                <a:latin typeface="Calibri"/>
                <a:ea typeface="Calibri"/>
                <a:cs typeface="Calibri"/>
                <a:sym typeface="Calibri"/>
              </a:rPr>
              <a:t>informaticaonderwijs in </a:t>
            </a:r>
            <a:r>
              <a:rPr lang="en-US" sz="1800">
                <a:solidFill>
                  <a:srgbClr val="000000"/>
                </a:solidFill>
                <a:latin typeface="Calibri"/>
                <a:ea typeface="Calibri"/>
                <a:cs typeface="Calibri"/>
                <a:sym typeface="Calibri"/>
              </a:rPr>
              <a:t>het hoger basisonderwijs en </a:t>
            </a:r>
            <a:r>
              <a:rPr lang="en-US" sz="1800">
                <a:solidFill>
                  <a:srgbClr val="000000"/>
                </a:solidFill>
              </a:rPr>
              <a:t>het</a:t>
            </a:r>
            <a:r>
              <a:rPr lang="en-US" sz="1800">
                <a:solidFill>
                  <a:srgbClr val="000000"/>
                </a:solidFill>
                <a:latin typeface="Calibri"/>
                <a:ea typeface="Calibri"/>
                <a:cs typeface="Calibri"/>
                <a:sym typeface="Calibri"/>
              </a:rPr>
              <a:t> lager </a:t>
            </a:r>
            <a:r>
              <a:rPr lang="en-US" sz="1800">
                <a:solidFill>
                  <a:srgbClr val="000000"/>
                </a:solidFill>
              </a:rPr>
              <a:t>secundair onderwijs</a:t>
            </a:r>
            <a:r>
              <a:rPr lang="en-US" sz="1800">
                <a:solidFill>
                  <a:srgbClr val="000000"/>
                </a:solidFill>
                <a:latin typeface="Calibri"/>
                <a:ea typeface="Calibri"/>
                <a:cs typeface="Calibri"/>
                <a:sym typeface="Calibri"/>
              </a:rPr>
              <a:t>, op basis van het TINKER-kader</a:t>
            </a:r>
            <a:endParaRPr/>
          </a:p>
        </p:txBody>
      </p:sp>
      <p:sp>
        <p:nvSpPr>
          <p:cNvPr id="117" name="Google Shape;117;p2"/>
          <p:cNvSpPr txBox="1"/>
          <p:nvPr>
            <p:ph type="subTitle" idx="1"/>
          </p:nvPr>
        </p:nvSpPr>
        <p:spPr>
          <a:xfrm>
            <a:off x="401325" y="3728025"/>
            <a:ext cx="48924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sz="1800">
                <a:solidFill>
                  <a:srgbClr val="1D1D1B"/>
                </a:solidFill>
                <a:latin typeface="Calibri"/>
                <a:ea typeface="Calibri"/>
                <a:cs typeface="Calibri"/>
                <a:sym typeface="Calibri"/>
              </a:rPr>
              <a:t>Unit 8.2: </a:t>
            </a:r>
            <a:r>
              <a:rPr lang="en-US" sz="1800">
                <a:solidFill>
                  <a:srgbClr val="000000"/>
                </a:solidFill>
                <a:latin typeface="Calibri"/>
                <a:ea typeface="Calibri"/>
                <a:cs typeface="Calibri"/>
                <a:sym typeface="Calibri"/>
              </a:rPr>
              <a:t>Evaluatie van de impact van informatica</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42"/>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Huiswerk</a:t>
            </a:r>
            <a:endParaRPr/>
          </a:p>
        </p:txBody>
      </p:sp>
      <p:sp>
        <p:nvSpPr>
          <p:cNvPr id="274" name="Google Shape;274;p42"/>
          <p:cNvSpPr txBox="1"/>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sz="2800"/>
              <a:t>Plan een peer review voor je volgende informaticales</a:t>
            </a:r>
            <a:endParaRPr sz="2800"/>
          </a:p>
        </p:txBody>
      </p:sp>
      <p:sp>
        <p:nvSpPr>
          <p:cNvPr id="275" name="Google Shape;275;p42"/>
          <p:cNvSpPr txBox="1"/>
          <p:nvPr>
            <p:ph type="body" idx="2"/>
          </p:nvPr>
        </p:nvSpPr>
        <p:spPr>
          <a:xfrm>
            <a:off x="377371" y="1828801"/>
            <a:ext cx="11379200" cy="4923064"/>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Ontwerp </a:t>
            </a:r>
            <a:r>
              <a:rPr lang="en-US" sz="2400">
                <a:solidFill>
                  <a:schemeClr val="dk1"/>
                </a:solidFill>
                <a:latin typeface="Calibri"/>
                <a:ea typeface="Calibri"/>
                <a:cs typeface="Calibri"/>
                <a:sym typeface="Calibri"/>
              </a:rPr>
              <a:t>op basis van je </a:t>
            </a:r>
            <a:r>
              <a:rPr lang="en-US" sz="2400" b="1">
                <a:solidFill>
                  <a:schemeClr val="dk1"/>
                </a:solidFill>
                <a:latin typeface="Calibri"/>
                <a:ea typeface="Calibri"/>
                <a:cs typeface="Calibri"/>
                <a:sym typeface="Calibri"/>
              </a:rPr>
              <a:t>volgende onderwerp in informatica </a:t>
            </a:r>
            <a:r>
              <a:rPr lang="en-US" sz="2400">
                <a:solidFill>
                  <a:schemeClr val="dk1"/>
                </a:solidFill>
                <a:latin typeface="Calibri"/>
                <a:ea typeface="Calibri"/>
                <a:cs typeface="Calibri"/>
                <a:sym typeface="Calibri"/>
              </a:rPr>
              <a:t>een </a:t>
            </a:r>
            <a:r>
              <a:rPr lang="en-US" sz="2400" b="1">
                <a:solidFill>
                  <a:schemeClr val="dk1"/>
                </a:solidFill>
                <a:latin typeface="Calibri"/>
                <a:ea typeface="Calibri"/>
                <a:cs typeface="Calibri"/>
                <a:sym typeface="Calibri"/>
              </a:rPr>
              <a:t>kort leerscenario </a:t>
            </a:r>
            <a:r>
              <a:rPr lang="en-US" sz="2400">
                <a:solidFill>
                  <a:schemeClr val="dk1"/>
                </a:solidFill>
                <a:latin typeface="Calibri"/>
                <a:ea typeface="Calibri"/>
                <a:cs typeface="Calibri"/>
                <a:sym typeface="Calibri"/>
              </a:rPr>
              <a:t>met behulp van het TINKER-raamwerk (max. 1 pagina).</a:t>
            </a:r>
            <a:endParaRPr/>
          </a:p>
          <a:p>
            <a:pPr marL="0" lvl="0" indent="0" algn="l" rtl="0">
              <a:lnSpc>
                <a:spcPct val="100000"/>
              </a:lnSpc>
              <a:spcBef>
                <a:spcPts val="0"/>
              </a:spcBef>
              <a:spcAft>
                <a:spcPts val="0"/>
              </a:spcAft>
              <a:buClr>
                <a:schemeClr val="dk1"/>
              </a:buClr>
              <a:buSzPts val="2400"/>
              <a:buNone/>
            </a:pPr>
            <a:r>
              <a:rPr lang="en-US" sz="2400">
                <a:solidFill>
                  <a:schemeClr val="dk1"/>
                </a:solidFill>
                <a:latin typeface="Calibri"/>
                <a:ea typeface="Calibri"/>
                <a:cs typeface="Calibri"/>
                <a:sym typeface="Calibri"/>
              </a:rPr>
              <a:t> </a:t>
            </a:r>
            <a:endParaRPr/>
          </a:p>
          <a:p>
            <a:pPr marL="342900" lvl="0" indent="-342900" algn="l" rtl="0">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Bepaal of je gebruik wilt maken van:</a:t>
            </a:r>
            <a:endParaRPr/>
          </a:p>
          <a:p>
            <a:pPr marL="800100" lvl="1" indent="-342900" algn="l" rtl="0">
              <a:lnSpc>
                <a:spcPct val="100000"/>
              </a:lnSpc>
              <a:spcBef>
                <a:spcPts val="0"/>
              </a:spcBef>
              <a:spcAft>
                <a:spcPts val="0"/>
              </a:spcAft>
              <a:buClr>
                <a:schemeClr val="dk1"/>
              </a:buClr>
              <a:buSzPts val="2400"/>
              <a:buFont typeface="Arial"/>
              <a:buChar char="•"/>
            </a:pPr>
            <a:r>
              <a:rPr lang="en-US" sz="2400" b="1">
                <a:solidFill>
                  <a:schemeClr val="dk1"/>
                </a:solidFill>
                <a:latin typeface="Calibri"/>
                <a:ea typeface="Calibri"/>
                <a:cs typeface="Calibri"/>
                <a:sym typeface="Calibri"/>
              </a:rPr>
              <a:t>Critical Friends Protocol (CFP) </a:t>
            </a:r>
            <a:r>
              <a:rPr lang="en-US" sz="2400">
                <a:solidFill>
                  <a:schemeClr val="dk1"/>
                </a:solidFill>
                <a:latin typeface="Calibri"/>
                <a:ea typeface="Calibri"/>
                <a:cs typeface="Calibri"/>
                <a:sym typeface="Calibri"/>
              </a:rPr>
              <a:t>– voor feedback over je </a:t>
            </a:r>
            <a:r>
              <a:rPr lang="en-US" sz="2400" b="1">
                <a:solidFill>
                  <a:schemeClr val="dk1"/>
                </a:solidFill>
                <a:latin typeface="Calibri"/>
                <a:ea typeface="Calibri"/>
                <a:cs typeface="Calibri"/>
                <a:sym typeface="Calibri"/>
              </a:rPr>
              <a:t>lesstrategie, inclusiviteit en authenticiteit</a:t>
            </a:r>
            <a:endParaRPr sz="2400">
              <a:solidFill>
                <a:schemeClr val="dk1"/>
              </a:solidFill>
              <a:latin typeface="Calibri"/>
              <a:ea typeface="Calibri"/>
              <a:cs typeface="Calibri"/>
              <a:sym typeface="Calibri"/>
            </a:endParaRPr>
          </a:p>
          <a:p>
            <a:pPr marL="800100" lvl="1" indent="-342900" algn="l" rtl="0">
              <a:lnSpc>
                <a:spcPct val="100000"/>
              </a:lnSpc>
              <a:spcBef>
                <a:spcPts val="0"/>
              </a:spcBef>
              <a:spcAft>
                <a:spcPts val="0"/>
              </a:spcAft>
              <a:buClr>
                <a:schemeClr val="dk1"/>
              </a:buClr>
              <a:buSzPts val="2400"/>
              <a:buFont typeface="Arial"/>
              <a:buChar char="•"/>
            </a:pPr>
            <a:r>
              <a:rPr lang="en-US" sz="2400" b="1">
                <a:solidFill>
                  <a:schemeClr val="dk1"/>
                </a:solidFill>
                <a:latin typeface="Calibri"/>
                <a:ea typeface="Calibri"/>
                <a:cs typeface="Calibri"/>
                <a:sym typeface="Calibri"/>
              </a:rPr>
              <a:t>Calibrated Peer Review (CPR) </a:t>
            </a:r>
            <a:r>
              <a:rPr lang="en-US" sz="2400">
                <a:solidFill>
                  <a:schemeClr val="dk1"/>
                </a:solidFill>
                <a:latin typeface="Calibri"/>
                <a:ea typeface="Calibri"/>
                <a:cs typeface="Calibri"/>
                <a:sym typeface="Calibri"/>
              </a:rPr>
              <a:t>– voor feedback op je </a:t>
            </a:r>
            <a:r>
              <a:rPr lang="en-US" sz="2400" b="1">
                <a:solidFill>
                  <a:schemeClr val="dk1"/>
                </a:solidFill>
                <a:latin typeface="Calibri"/>
                <a:ea typeface="Calibri"/>
                <a:cs typeface="Calibri"/>
                <a:sym typeface="Calibri"/>
              </a:rPr>
              <a:t>scenario als leerproduct</a:t>
            </a:r>
            <a:r>
              <a:rPr lang="en-US" sz="2400">
                <a:solidFill>
                  <a:schemeClr val="dk1"/>
                </a:solidFill>
                <a:latin typeface="Calibri"/>
                <a:ea typeface="Calibri"/>
                <a:cs typeface="Calibri"/>
                <a:sym typeface="Calibri"/>
              </a:rPr>
              <a:t>, met behulp van een gestructureerde rubriek</a:t>
            </a:r>
            <a:endParaRPr/>
          </a:p>
          <a:p>
            <a:pPr marL="457200" lvl="1" indent="0" algn="l" rtl="0">
              <a:lnSpc>
                <a:spcPct val="100000"/>
              </a:lnSpc>
              <a:spcBef>
                <a:spcPts val="0"/>
              </a:spcBef>
              <a:spcAft>
                <a:spcPts val="0"/>
              </a:spcAft>
              <a:buClr>
                <a:schemeClr val="dk1"/>
              </a:buClr>
              <a:buSzPts val="2400"/>
              <a:buNone/>
            </a:pPr>
            <a:r>
              <a:t/>
            </a:r>
            <a:endParaRPr sz="2400">
              <a:solidFill>
                <a:schemeClr val="dk1"/>
              </a:solidFill>
              <a:latin typeface="Calibri"/>
              <a:ea typeface="Calibri"/>
              <a:cs typeface="Calibri"/>
              <a:sym typeface="Calibri"/>
            </a:endParaRPr>
          </a:p>
          <a:p>
            <a:pPr marL="342900" lvl="0" indent="-342900" algn="l" rtl="0">
              <a:lnSpc>
                <a:spcPct val="100000"/>
              </a:lnSpc>
              <a:spcBef>
                <a:spcPts val="0"/>
              </a:spcBef>
              <a:spcAft>
                <a:spcPts val="0"/>
              </a:spcAft>
              <a:buClr>
                <a:schemeClr val="dk1"/>
              </a:buClr>
              <a:buSzPts val="2400"/>
              <a:buFont typeface="Arial"/>
              <a:buChar char="•"/>
            </a:pPr>
            <a:r>
              <a:rPr lang="en-US" sz="2400" b="1">
                <a:solidFill>
                  <a:schemeClr val="dk1"/>
                </a:solidFill>
                <a:latin typeface="Calibri"/>
                <a:ea typeface="Calibri"/>
                <a:cs typeface="Calibri"/>
                <a:sym typeface="Calibri"/>
              </a:rPr>
              <a:t>Schrijf een </a:t>
            </a:r>
            <a:r>
              <a:rPr lang="en-US" sz="2400">
                <a:solidFill>
                  <a:schemeClr val="dk1"/>
                </a:solidFill>
                <a:latin typeface="Calibri"/>
                <a:ea typeface="Calibri"/>
                <a:cs typeface="Calibri"/>
                <a:sym typeface="Calibri"/>
              </a:rPr>
              <a:t>korte </a:t>
            </a:r>
            <a:r>
              <a:rPr lang="en-US" sz="2400" b="1">
                <a:solidFill>
                  <a:schemeClr val="dk1"/>
                </a:solidFill>
                <a:latin typeface="Calibri"/>
                <a:ea typeface="Calibri"/>
                <a:cs typeface="Calibri"/>
                <a:sym typeface="Calibri"/>
              </a:rPr>
              <a:t>motivering (100 woorden) waarin u </a:t>
            </a:r>
            <a:r>
              <a:rPr lang="en-US" sz="2400">
                <a:solidFill>
                  <a:schemeClr val="dk1"/>
                </a:solidFill>
                <a:latin typeface="Calibri"/>
                <a:ea typeface="Calibri"/>
                <a:cs typeface="Calibri"/>
                <a:sym typeface="Calibri"/>
              </a:rPr>
              <a:t>uitlegt:</a:t>
            </a:r>
            <a:endParaRPr/>
          </a:p>
          <a:p>
            <a:pPr marL="800100" lvl="1" indent="-342900" algn="l" rtl="0">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Waarom je voor CFP of CPR hebt gekozen</a:t>
            </a:r>
            <a:endParaRPr/>
          </a:p>
          <a:p>
            <a:pPr marL="800100" lvl="1" indent="-342900" algn="l" rtl="0">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Wat voor soort feedback u hoopt te ontvangen</a:t>
            </a:r>
            <a:endParaRPr/>
          </a:p>
          <a:p>
            <a:pPr marL="0" lvl="0" indent="0" algn="l" rtl="0">
              <a:lnSpc>
                <a:spcPct val="100000"/>
              </a:lnSpc>
              <a:spcBef>
                <a:spcPts val="0"/>
              </a:spcBef>
              <a:spcAft>
                <a:spcPts val="0"/>
              </a:spcAft>
              <a:buClr>
                <a:schemeClr val="accent4"/>
              </a:buClr>
              <a:buSzPts val="2400"/>
              <a:buNone/>
            </a:pPr>
            <a:r>
              <a:t/>
            </a:r>
            <a:endParaRPr sz="2400">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20"/>
          <p:cNvSpPr txBox="1"/>
          <p:nvPr>
            <p:ph type="ctrTitle"/>
          </p:nvPr>
        </p:nvSpPr>
        <p:spPr>
          <a:xfrm>
            <a:off x="-1626723" y="73296"/>
            <a:ext cx="7832271" cy="1095292"/>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accent1"/>
              </a:buClr>
              <a:buSzPts val="2000"/>
              <a:buFont typeface="Calibri"/>
              <a:buNone/>
            </a:pPr>
            <a:r>
              <a:rPr lang="en-US"/>
              <a:t>Voor hulp kunt u ons schrijven:</a:t>
            </a:r>
            <a:br>
              <a:rPr lang="en-US"/>
            </a:br>
            <a:endParaRPr/>
          </a:p>
        </p:txBody>
      </p:sp>
      <p:grpSp>
        <p:nvGrpSpPr>
          <p:cNvPr id="281" name="Google Shape;281;p20"/>
          <p:cNvGrpSpPr/>
          <p:nvPr/>
        </p:nvGrpSpPr>
        <p:grpSpPr>
          <a:xfrm>
            <a:off x="2179865" y="4729766"/>
            <a:ext cx="7832271" cy="1110328"/>
            <a:chOff x="2179603" y="4888792"/>
            <a:chExt cx="7798545" cy="1110328"/>
          </a:xfrm>
        </p:grpSpPr>
        <p:pic>
          <p:nvPicPr>
            <p:cNvPr id="282" name="Google Shape;282;p20"/>
            <p:cNvPicPr preferRelativeResize="0"/>
            <p:nvPr/>
          </p:nvPicPr>
          <p:blipFill rotWithShape="1">
            <a:blip r:embed="rId3">
              <a:alphaModFix/>
            </a:blip>
            <a:srcRect l="0" t="0" r="0" b="0"/>
            <a:stretch/>
          </p:blipFill>
          <p:spPr>
            <a:xfrm>
              <a:off x="2179603" y="4888792"/>
              <a:ext cx="1468783" cy="526545"/>
            </a:xfrm>
            <a:prstGeom prst="rect">
              <a:avLst/>
            </a:prstGeom>
            <a:noFill/>
            <a:ln>
              <a:noFill/>
            </a:ln>
          </p:spPr>
        </p:pic>
        <p:pic>
          <p:nvPicPr>
            <p:cNvPr id="283" name="Google Shape;283;p20"/>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284" name="Google Shape;284;p20"/>
            <p:cNvPicPr preferRelativeResize="0"/>
            <p:nvPr/>
          </p:nvPicPr>
          <p:blipFill rotWithShape="1">
            <a:blip r:embed="rId5">
              <a:alphaModFix/>
            </a:blip>
            <a:srcRect l="0" t="0" r="0" b="0"/>
            <a:stretch/>
          </p:blipFill>
          <p:spPr>
            <a:xfrm>
              <a:off x="5134273" y="4888792"/>
              <a:ext cx="1053678" cy="602102"/>
            </a:xfrm>
            <a:prstGeom prst="rect">
              <a:avLst/>
            </a:prstGeom>
            <a:noFill/>
            <a:ln>
              <a:noFill/>
            </a:ln>
          </p:spPr>
        </p:pic>
        <p:pic>
          <p:nvPicPr>
            <p:cNvPr id="285" name="Google Shape;285;p20"/>
            <p:cNvPicPr preferRelativeResize="0"/>
            <p:nvPr/>
          </p:nvPicPr>
          <p:blipFill rotWithShape="1">
            <a:blip r:embed="rId6">
              <a:alphaModFix/>
            </a:blip>
            <a:srcRect l="0" t="0" r="0" b="0"/>
            <a:stretch/>
          </p:blipFill>
          <p:spPr>
            <a:xfrm>
              <a:off x="6187951" y="4960895"/>
              <a:ext cx="1500530" cy="545647"/>
            </a:xfrm>
            <a:prstGeom prst="rect">
              <a:avLst/>
            </a:prstGeom>
            <a:noFill/>
            <a:ln>
              <a:noFill/>
            </a:ln>
          </p:spPr>
        </p:pic>
        <p:pic>
          <p:nvPicPr>
            <p:cNvPr id="286" name="Google Shape;286;p20"/>
            <p:cNvPicPr preferRelativeResize="0"/>
            <p:nvPr/>
          </p:nvPicPr>
          <p:blipFill rotWithShape="1">
            <a:blip r:embed="rId7">
              <a:alphaModFix/>
            </a:blip>
            <a:srcRect l="6519" t="2905" r="6458" b="0"/>
            <a:stretch/>
          </p:blipFill>
          <p:spPr>
            <a:xfrm>
              <a:off x="7781600" y="4945247"/>
              <a:ext cx="2196548" cy="545647"/>
            </a:xfrm>
            <a:prstGeom prst="rect">
              <a:avLst/>
            </a:prstGeom>
            <a:noFill/>
            <a:ln>
              <a:noFill/>
            </a:ln>
          </p:spPr>
        </p:pic>
        <p:pic>
          <p:nvPicPr>
            <p:cNvPr id="287" name="Google Shape;287;p20"/>
            <p:cNvPicPr preferRelativeResize="0"/>
            <p:nvPr/>
          </p:nvPicPr>
          <p:blipFill rotWithShape="1">
            <a:blip r:embed="rId8">
              <a:alphaModFix/>
            </a:blip>
            <a:srcRect l="0" t="0" r="0" b="0"/>
            <a:stretch/>
          </p:blipFill>
          <p:spPr>
            <a:xfrm>
              <a:off x="2288672" y="5654827"/>
              <a:ext cx="1679028" cy="342900"/>
            </a:xfrm>
            <a:prstGeom prst="rect">
              <a:avLst/>
            </a:prstGeom>
            <a:noFill/>
            <a:ln>
              <a:noFill/>
            </a:ln>
          </p:spPr>
        </p:pic>
        <p:pic>
          <p:nvPicPr>
            <p:cNvPr id="288" name="Google Shape;288;p20"/>
            <p:cNvPicPr preferRelativeResize="0"/>
            <p:nvPr/>
          </p:nvPicPr>
          <p:blipFill rotWithShape="1">
            <a:blip r:embed="rId9">
              <a:alphaModFix/>
            </a:blip>
            <a:srcRect l="0" t="0" r="0" b="0"/>
            <a:stretch/>
          </p:blipFill>
          <p:spPr>
            <a:xfrm>
              <a:off x="4247100" y="5578646"/>
              <a:ext cx="2083568" cy="414346"/>
            </a:xfrm>
            <a:prstGeom prst="rect">
              <a:avLst/>
            </a:prstGeom>
            <a:noFill/>
            <a:ln>
              <a:noFill/>
            </a:ln>
          </p:spPr>
        </p:pic>
        <p:pic>
          <p:nvPicPr>
            <p:cNvPr id="289" name="Google Shape;289;p20"/>
            <p:cNvPicPr preferRelativeResize="0"/>
            <p:nvPr/>
          </p:nvPicPr>
          <p:blipFill rotWithShape="1">
            <a:blip r:embed="rId10">
              <a:alphaModFix/>
            </a:blip>
            <a:srcRect l="0" t="0" r="0" b="0"/>
            <a:stretch/>
          </p:blipFill>
          <p:spPr>
            <a:xfrm>
              <a:off x="6500192" y="5578645"/>
              <a:ext cx="1357332" cy="414344"/>
            </a:xfrm>
            <a:prstGeom prst="rect">
              <a:avLst/>
            </a:prstGeom>
            <a:noFill/>
            <a:ln>
              <a:noFill/>
            </a:ln>
          </p:spPr>
        </p:pic>
        <p:pic>
          <p:nvPicPr>
            <p:cNvPr id="290" name="Google Shape;290;p20"/>
            <p:cNvPicPr preferRelativeResize="0"/>
            <p:nvPr/>
          </p:nvPicPr>
          <p:blipFill rotWithShape="1">
            <a:blip r:embed="rId11">
              <a:alphaModFix/>
            </a:blip>
            <a:srcRect l="0" t="0" r="0" b="0"/>
            <a:stretch/>
          </p:blipFill>
          <p:spPr>
            <a:xfrm>
              <a:off x="8024163" y="5561390"/>
              <a:ext cx="897748" cy="414345"/>
            </a:xfrm>
            <a:prstGeom prst="rect">
              <a:avLst/>
            </a:prstGeom>
            <a:noFill/>
            <a:ln>
              <a:noFill/>
            </a:ln>
          </p:spPr>
        </p:pic>
        <p:pic>
          <p:nvPicPr>
            <p:cNvPr id="291" name="Google Shape;291;p20"/>
            <p:cNvPicPr preferRelativeResize="0"/>
            <p:nvPr/>
          </p:nvPicPr>
          <p:blipFill rotWithShape="1">
            <a:blip r:embed="rId12">
              <a:alphaModFix/>
            </a:blip>
            <a:srcRect l="0" t="0" r="0" b="0"/>
            <a:stretch/>
          </p:blipFill>
          <p:spPr>
            <a:xfrm>
              <a:off x="9179152" y="5522870"/>
              <a:ext cx="457200" cy="476250"/>
            </a:xfrm>
            <a:prstGeom prst="rect">
              <a:avLst/>
            </a:prstGeom>
            <a:noFill/>
            <a:ln>
              <a:noFill/>
            </a:ln>
          </p:spPr>
        </p:pic>
      </p:grpSp>
      <p:sp>
        <p:nvSpPr>
          <p:cNvPr id="292" name="Google Shape;292;p20"/>
          <p:cNvSpPr/>
          <p:nvPr/>
        </p:nvSpPr>
        <p:spPr>
          <a:xfrm>
            <a:off x="1320800" y="1843179"/>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400"/>
              <a:buFont typeface="Arial"/>
              <a:buNone/>
            </a:pPr>
            <a:r>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21"/>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Referenties</a:t>
            </a:r>
            <a:endParaRPr/>
          </a:p>
        </p:txBody>
      </p:sp>
      <p:sp>
        <p:nvSpPr>
          <p:cNvPr id="298" name="Google Shape;298;p21"/>
          <p:cNvSpPr txBox="1"/>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t/>
            </a:r>
            <a:endParaRPr/>
          </a:p>
        </p:txBody>
      </p:sp>
      <p:sp>
        <p:nvSpPr>
          <p:cNvPr id="299" name="Google Shape;299;p21"/>
          <p:cNvSpPr txBox="1"/>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lvl="0" indent="-228600" algn="l" rtl="0">
              <a:lnSpc>
                <a:spcPct val="107000"/>
              </a:lnSpc>
              <a:spcBef>
                <a:spcPts val="1000"/>
              </a:spcBef>
              <a:spcAft>
                <a:spcPts val="0"/>
              </a:spcAft>
              <a:buSzPts val="1800"/>
              <a:buNone/>
            </a:pPr>
            <a:r>
              <a:rPr lang="en-US" sz="1800">
                <a:solidFill>
                  <a:srgbClr val="000000"/>
                </a:solidFill>
                <a:latin typeface="Calibri"/>
                <a:ea typeface="Calibri"/>
                <a:cs typeface="Calibri"/>
                <a:sym typeface="Calibri"/>
              </a:rPr>
              <a:t>Aronson, E., &amp; Patnoe, S. (2011). The Jigsaw Classroom. Sage.</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Bambino, D. (2002). Kritische vrienden. Educational Leadership, 59(6), 25-27.</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Black, P., &amp;amp; Wiliam, D. (1998). Assessment and classroom learning. Assessment in Education, 5(1), 7-74.</a:t>
            </a:r>
            <a:endParaRPr/>
          </a:p>
          <a:p>
            <a:pPr marL="457200" lvl="0" indent="-228600" algn="l" rtl="0">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Collins, A. (1989). Cognitief leerlingwezen. Cog. Sci.</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Herrington, J., &amp;amp; Oliver, R. (2000). An instructional design framework for authentic learning environments. ETR&amp;amp;D, 48(3), 23-48.</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Koch, M., et al. (2020). Gender-inclusief ontwerp in CS-onderwijs. ACM SIGCSE, 51(1), 12-18.</a:t>
            </a:r>
            <a:endParaRPr sz="1800">
              <a:solidFill>
                <a:srgbClr val="000000"/>
              </a:solidFill>
              <a:latin typeface="Calibri"/>
              <a:ea typeface="Calibri"/>
              <a:cs typeface="Calibri"/>
              <a:sym typeface="Calibri"/>
            </a:endParaRPr>
          </a:p>
          <a:p>
            <a:pPr marL="457200" lvl="0" indent="-228600" algn="l" rtl="0">
              <a:lnSpc>
                <a:spcPct val="90000"/>
              </a:lnSpc>
              <a:spcBef>
                <a:spcPts val="1800"/>
              </a:spcBef>
              <a:spcAft>
                <a:spcPts val="0"/>
              </a:spcAft>
              <a:buSzPts val="1800"/>
              <a:buNone/>
            </a:pPr>
            <a:r>
              <a:rPr lang="en-US" sz="1800">
                <a:solidFill>
                  <a:srgbClr val="000000"/>
                </a:solidFill>
                <a:latin typeface="Calibri"/>
                <a:ea typeface="Calibri"/>
                <a:cs typeface="Calibri"/>
                <a:sym typeface="Calibri"/>
              </a:rPr>
              <a:t>Topping, K.J. (2009). Peer assessment. Theory Into Practice, 48(1), 20-27.</a:t>
            </a:r>
            <a:endParaRPr/>
          </a:p>
          <a:p>
            <a:pPr marL="457200" lvl="0" indent="-228600" algn="l" rtl="0">
              <a:lnSpc>
                <a:spcPct val="90000"/>
              </a:lnSpc>
              <a:spcBef>
                <a:spcPts val="1000"/>
              </a:spcBef>
              <a:spcAft>
                <a:spcPts val="0"/>
              </a:spcAft>
              <a:buSzPts val="1800"/>
              <a:buNone/>
            </a:pPr>
            <a:r>
              <a:rPr lang="en-US" b="1">
                <a:solidFill>
                  <a:srgbClr val="000000"/>
                </a:solidFill>
                <a:latin typeface="Calibri"/>
                <a:ea typeface="Calibri"/>
                <a:cs typeface="Calibri"/>
                <a:sym typeface="Calibri"/>
              </a:rPr>
              <a:t>Websites:</a:t>
            </a:r>
            <a:endParaRPr/>
          </a:p>
          <a:p>
            <a:pPr marL="457200" lvl="0" indent="-228600" algn="l" rtl="0">
              <a:lnSpc>
                <a:spcPct val="90000"/>
              </a:lnSpc>
              <a:spcBef>
                <a:spcPts val="1000"/>
              </a:spcBef>
              <a:spcAft>
                <a:spcPts val="0"/>
              </a:spcAft>
              <a:buSzPts val="1800"/>
              <a:buNone/>
            </a:pPr>
            <a:r>
              <a:rPr lang="en-US" u="sng">
                <a:solidFill>
                  <a:schemeClr val="hlink"/>
                </a:solidFill>
                <a:hlinkClick r:id="rId3"/>
              </a:rPr>
              <a:t>https://www.youtube.com/watch?v=S4fUCw-CoO4</a:t>
            </a:r>
            <a:r>
              <a:rPr lang="en-US"/>
              <a:t>, The Critical Friends Protocol, geraadpleegd op 16/5/2025.</a:t>
            </a:r>
            <a:endParaRPr/>
          </a:p>
          <a:p>
            <a:pPr marL="457200" lvl="0" indent="-228600" algn="l" rtl="0">
              <a:lnSpc>
                <a:spcPct val="90000"/>
              </a:lnSpc>
              <a:spcBef>
                <a:spcPts val="1000"/>
              </a:spcBef>
              <a:spcAft>
                <a:spcPts val="0"/>
              </a:spcAft>
              <a:buSzPts val="18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3"/>
          <p:cNvSpPr txBox="1"/>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i="0" u="none" strike="noStrike">
                <a:solidFill>
                  <a:srgbClr val="FFFFFF"/>
                </a:solidFill>
                <a:latin typeface="Calibri"/>
                <a:ea typeface="Calibri"/>
                <a:cs typeface="Calibri"/>
                <a:sym typeface="Calibri"/>
              </a:rPr>
              <a:t>Leerresultaten</a:t>
            </a:r>
            <a:endParaRPr sz="2800">
              <a:solidFill>
                <a:srgbClr val="FFFFFF"/>
              </a:solidFill>
            </a:endParaRPr>
          </a:p>
        </p:txBody>
      </p:sp>
      <p:sp>
        <p:nvSpPr>
          <p:cNvPr id="123" name="Google Shape;123;p3"/>
          <p:cNvSpPr txBox="1"/>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400" b="0" i="0" u="none" strike="noStrike">
                <a:solidFill>
                  <a:srgbClr val="1D1D1B"/>
                </a:solidFill>
                <a:latin typeface="Calibri"/>
                <a:ea typeface="Calibri"/>
                <a:cs typeface="Calibri"/>
                <a:sym typeface="Calibri"/>
              </a:rPr>
              <a:t>Aan het einde van deze module zijn docenten in staat om:</a:t>
            </a:r>
            <a:endParaRPr sz="2400" b="1" i="0" u="none" strike="noStrike">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r>
              <a:t/>
            </a:r>
            <a:endParaRPr sz="2400" b="1">
              <a:solidFill>
                <a:srgbClr val="1D1D1B"/>
              </a:solidFill>
              <a:latin typeface="Calibri"/>
              <a:ea typeface="Calibri"/>
              <a:cs typeface="Calibri"/>
              <a:sym typeface="Calibri"/>
            </a:endParaRPr>
          </a:p>
          <a:p>
            <a:pPr marL="342900" lvl="0" indent="-342900" algn="l" rtl="0">
              <a:lnSpc>
                <a:spcPct val="90000"/>
              </a:lnSpc>
              <a:spcBef>
                <a:spcPts val="0"/>
              </a:spcBef>
              <a:spcAft>
                <a:spcPts val="0"/>
              </a:spcAft>
              <a:buClr>
                <a:schemeClr val="accent4"/>
              </a:buClr>
              <a:buSzPts val="1800"/>
              <a:buAutoNum type="arabicPeriod"/>
            </a:pPr>
            <a:r>
              <a:rPr lang="en-US" sz="2400">
                <a:solidFill>
                  <a:srgbClr val="1D1D1B"/>
                </a:solidFill>
                <a:latin typeface="Calibri"/>
                <a:ea typeface="Calibri"/>
                <a:cs typeface="Calibri"/>
                <a:sym typeface="Calibri"/>
              </a:rPr>
              <a:t>Peer </a:t>
            </a:r>
            <a:r>
              <a:rPr lang="en-US" sz="2400">
                <a:solidFill>
                  <a:srgbClr val="1D1D1B"/>
                </a:solidFill>
              </a:rPr>
              <a:t>review</a:t>
            </a:r>
            <a:r>
              <a:rPr lang="en-US" sz="2400">
                <a:solidFill>
                  <a:srgbClr val="1D1D1B"/>
                </a:solidFill>
                <a:latin typeface="Calibri"/>
                <a:ea typeface="Calibri"/>
                <a:cs typeface="Calibri"/>
                <a:sym typeface="Calibri"/>
              </a:rPr>
              <a:t>-protocollen </a:t>
            </a:r>
            <a:r>
              <a:rPr lang="en-US" sz="2400">
                <a:solidFill>
                  <a:srgbClr val="1D1D1B"/>
                </a:solidFill>
                <a:latin typeface="Calibri"/>
                <a:ea typeface="Calibri"/>
                <a:cs typeface="Calibri"/>
                <a:sym typeface="Calibri"/>
              </a:rPr>
              <a:t>gebruiken </a:t>
            </a:r>
            <a:r>
              <a:rPr lang="en-US" sz="2400">
                <a:solidFill>
                  <a:srgbClr val="1D1D1B"/>
                </a:solidFill>
                <a:latin typeface="Calibri"/>
                <a:ea typeface="Calibri"/>
                <a:cs typeface="Calibri"/>
                <a:sym typeface="Calibri"/>
              </a:rPr>
              <a:t>om leerscenario's te evalueren.</a:t>
            </a:r>
            <a:endParaRPr sz="2400"/>
          </a:p>
          <a:p>
            <a:pPr marL="342900" lvl="0" indent="-342900" algn="l" rtl="0">
              <a:lnSpc>
                <a:spcPct val="90000"/>
              </a:lnSpc>
              <a:spcBef>
                <a:spcPts val="0"/>
              </a:spcBef>
              <a:spcAft>
                <a:spcPts val="0"/>
              </a:spcAft>
              <a:buClr>
                <a:schemeClr val="accent4"/>
              </a:buClr>
              <a:buSzPts val="1800"/>
              <a:buAutoNum type="arabicPeriod"/>
            </a:pPr>
            <a:r>
              <a:rPr lang="en-US" sz="2400">
                <a:solidFill>
                  <a:srgbClr val="1D1D1B"/>
                </a:solidFill>
              </a:rPr>
              <a:t>Gekalibreerde rubrieken gebruiken </a:t>
            </a:r>
            <a:r>
              <a:rPr lang="en-US" sz="2400">
                <a:solidFill>
                  <a:srgbClr val="1D1D1B"/>
                </a:solidFill>
                <a:latin typeface="Calibri"/>
                <a:ea typeface="Calibri"/>
                <a:cs typeface="Calibri"/>
                <a:sym typeface="Calibri"/>
              </a:rPr>
              <a:t>om de afstemming op authentiek leren en inclusiviteit te beoordelen.</a:t>
            </a:r>
            <a:endParaRPr sz="2400"/>
          </a:p>
          <a:p>
            <a:pPr marL="342900" lvl="0" indent="-342900" algn="l" rtl="0">
              <a:lnSpc>
                <a:spcPct val="90000"/>
              </a:lnSpc>
              <a:spcBef>
                <a:spcPts val="0"/>
              </a:spcBef>
              <a:spcAft>
                <a:spcPts val="0"/>
              </a:spcAft>
              <a:buClr>
                <a:schemeClr val="accent4"/>
              </a:buClr>
              <a:buSzPts val="1800"/>
              <a:buAutoNum type="arabicPeriod"/>
            </a:pPr>
            <a:r>
              <a:rPr lang="en-US" sz="2400">
                <a:solidFill>
                  <a:srgbClr val="1D1D1B"/>
                </a:solidFill>
                <a:latin typeface="Calibri"/>
                <a:ea typeface="Calibri"/>
                <a:cs typeface="Calibri"/>
                <a:sym typeface="Calibri"/>
              </a:rPr>
              <a:t>Reflectieve discussies faciliteren om teamgebaseerde evaluaties te verbeteren.</a:t>
            </a:r>
            <a:endParaRPr sz="240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4"/>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Inhoud</a:t>
            </a:r>
            <a:endParaRPr/>
          </a:p>
        </p:txBody>
      </p:sp>
      <p:sp>
        <p:nvSpPr>
          <p:cNvPr id="129" name="Google Shape;129;p4"/>
          <p:cNvSpPr txBox="1"/>
          <p:nvPr>
            <p:ph type="body" idx="2"/>
          </p:nvPr>
        </p:nvSpPr>
        <p:spPr>
          <a:xfrm>
            <a:off x="97970" y="1306287"/>
            <a:ext cx="11944350" cy="5551714"/>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a:t>. Inleiding</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Protocollen voor peer review</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Roterende feedback</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Protocol voor kritische vrienden (CFP)</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Gekalibreerde peer review (CPR)</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Vergelijking tussen CFP en CPR</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Uitdagingen bij de implementatie</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Reflectie en conclusie</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Referenties</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5"/>
          <p:cNvSpPr txBox="1"/>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Inleiding</a:t>
            </a:r>
            <a:endParaRPr sz="2800">
              <a:solidFill>
                <a:srgbClr val="FFFFFF"/>
              </a:solidFill>
            </a:endParaRPr>
          </a:p>
        </p:txBody>
      </p:sp>
      <p:sp>
        <p:nvSpPr>
          <p:cNvPr id="135" name="Google Shape;135;p5"/>
          <p:cNvSpPr txBox="1"/>
          <p:nvPr>
            <p:ph type="body" idx="2"/>
          </p:nvPr>
        </p:nvSpPr>
        <p:spPr>
          <a:xfrm>
            <a:off x="97971" y="1462685"/>
            <a:ext cx="11789100" cy="52893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a:solidFill>
                  <a:srgbClr val="000000"/>
                </a:solidFill>
                <a:latin typeface="Calibri"/>
                <a:ea typeface="Calibri"/>
                <a:cs typeface="Calibri"/>
                <a:sym typeface="Calibri"/>
              </a:rPr>
              <a:t>Deze module helpt leraren kennis op te doen over het Critical Friends Protocol (CFP) en de Calibrated Peer Review (CPR). De module gaat dieper in op deze methoden en onthult hun mechanismen en toepassingen. Deze kennis stelt leraren in staat om onderscheid te maken tussen de respectieve protocollen en hun overeenkomsten en verschillen te begrijpen. Tegelijkertijd worden leraren zich bewust van de uitdagingen die zich kunnen voordoen bij de implementatie van deze methoden. Bovendien zullen leraren in staat zijn om deze methoden afzonderlijk of in combinatie toe te passen om hun eigen leerscenario's te evalueren. </a:t>
            </a:r>
            <a:br>
              <a:rPr lang="en-US" sz="2400"/>
            </a:b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6"/>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Protocollen voor collegiale toetsing</a:t>
            </a:r>
            <a:endParaRPr/>
          </a:p>
        </p:txBody>
      </p:sp>
      <p:pic>
        <p:nvPicPr>
          <p:cNvPr id="142" name="Google Shape;142;p6" descr="Εικόνα που περιέχει κείμενο, διάγραμμα, γραμματοσειρά, στιγμιότυπο οθόνης&#10;&#10;Το περιεχόμενο που δημιουργείται από τεχνολογία AI ενδέχεται να είναι εσφαλμένο."/>
          <p:cNvPicPr preferRelativeResize="0"/>
          <p:nvPr/>
        </p:nvPicPr>
        <p:blipFill rotWithShape="1">
          <a:blip r:embed="rId3">
            <a:alphaModFix/>
          </a:blip>
          <a:srcRect l="0" t="0" r="0" b="0"/>
          <a:stretch/>
        </p:blipFill>
        <p:spPr>
          <a:xfrm>
            <a:off x="2698295" y="1053548"/>
            <a:ext cx="6743700" cy="540316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39"/>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 noodzaak van roulerende feedback </a:t>
            </a:r>
            <a:endParaRPr/>
          </a:p>
        </p:txBody>
      </p:sp>
      <p:sp>
        <p:nvSpPr>
          <p:cNvPr id="149" name="Google Shape;149;p39"/>
          <p:cNvSpPr txBox="1"/>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t/>
            </a:r>
            <a:endParaRPr/>
          </a:p>
        </p:txBody>
      </p:sp>
      <p:sp>
        <p:nvSpPr>
          <p:cNvPr id="150" name="Google Shape;150;p39"/>
          <p:cNvSpPr txBox="1"/>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1800"/>
              <a:buFont typeface="Arial"/>
              <a:buChar char="•"/>
            </a:pPr>
            <a:r>
              <a:rPr lang="en-US" sz="2000"/>
              <a:t>Bij het benadrukken van de belang van roterende feedback is het essentieel om te onderstrepen dat deze zorgt voor meerdere perspectieven (authenticiteit, inclusie, curriculum) en de diversiteit aan ideeën met 62% verhoogt (Topping, 2009). Daarom bieden protocollen voor roulerende feedback een oplossing voor het probleem van typische beoordelingsprotocollen, die een gebrek aan diversiteit in perspectieven vertonen. In een onderzoek uit 2022 leverde roulerende feedback drie keer meer verbeterpunten op het gebied van inclusie op dan beoordelingen door één beoordelaar (Koch et al. 2020).</a:t>
            </a:r>
            <a:endParaRPr/>
          </a:p>
          <a:p>
            <a:pPr marL="571500" lvl="0" indent="-342900" algn="l" rtl="0">
              <a:lnSpc>
                <a:spcPct val="90000"/>
              </a:lnSpc>
              <a:spcBef>
                <a:spcPts val="1000"/>
              </a:spcBef>
              <a:spcAft>
                <a:spcPts val="0"/>
              </a:spcAft>
              <a:buSzPts val="1800"/>
              <a:buFont typeface="Arial"/>
              <a:buChar char="•"/>
            </a:pPr>
            <a:r>
              <a:rPr lang="en-US" sz="2000"/>
              <a:t>Daarom werden roterende feedback en daarmee de bijbehorende protocollen voor roterende feedback geïntroduceerd om te voorzien in de behoefte aan diversiteit van perspectieven en inclusie in het evaluatieproces. </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7"/>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De voordelen van peer review-protocollen</a:t>
            </a:r>
            <a:endParaRPr/>
          </a:p>
        </p:txBody>
      </p:sp>
      <p:sp>
        <p:nvSpPr>
          <p:cNvPr id="157" name="Google Shape;157;p7"/>
          <p:cNvSpPr txBox="1"/>
          <p:nvPr>
            <p:ph type="body" idx="2"/>
          </p:nvPr>
        </p:nvSpPr>
        <p:spPr>
          <a:xfrm>
            <a:off x="97971" y="924561"/>
            <a:ext cx="11944350" cy="5827304"/>
          </a:xfrm>
          <a:prstGeom prst="rect">
            <a:avLst/>
          </a:prstGeom>
          <a:noFill/>
          <a:ln>
            <a:noFill/>
          </a:ln>
        </p:spPr>
        <p:txBody>
          <a:bodyPr spcFirstLastPara="1" wrap="square" lIns="91425" tIns="45700" rIns="91425" bIns="45700" anchor="t" anchorCtr="0">
            <a:noAutofit/>
          </a:bodyPr>
          <a:lstStyle/>
          <a:p>
            <a:pPr marL="28575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72% verbetering van de leskwaliteit ten opzichte van solo-ontwerp (Koch et al., 2020).</a:t>
            </a:r>
            <a:endParaRPr/>
          </a:p>
          <a:p>
            <a:pPr marL="28575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Vermindert impliciete vooringenomenheid in materiaal (Margolis &amp;amp; Fisher, 2002).</a:t>
            </a:r>
            <a:endParaRPr/>
          </a:p>
          <a:p>
            <a:pPr marL="28575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Peer review is niet alleen 'feedback geven', maar een gestructureerd systeem voor kennisoverdracht met wisselende feedback.</a:t>
            </a:r>
            <a:endParaRPr/>
          </a:p>
          <a:p>
            <a:pPr marL="28575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Gaat de 'blind spot van experts' tegen: docenten kunnen barrières bij leerlingen over het hoofd zien.</a:t>
            </a:r>
            <a:endParaRPr/>
          </a:p>
          <a:p>
            <a:pPr marL="28575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Rubriekgestuurde evaluaties voorkomen vooringenomenheid en verbeteren de kwaliteit van de lessen.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9"/>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Critical Friends Protocol (CFP) </a:t>
            </a:r>
            <a:endParaRPr/>
          </a:p>
        </p:txBody>
      </p:sp>
      <p:sp>
        <p:nvSpPr>
          <p:cNvPr id="164" name="Google Shape;164;p9"/>
          <p:cNvSpPr txBox="1"/>
          <p:nvPr>
            <p:ph type="body" idx="2"/>
          </p:nvPr>
        </p:nvSpPr>
        <p:spPr>
          <a:xfrm>
            <a:off x="97971" y="2270541"/>
            <a:ext cx="11944350" cy="4481323"/>
          </a:xfrm>
          <a:prstGeom prst="rect">
            <a:avLst/>
          </a:prstGeom>
          <a:noFill/>
          <a:ln>
            <a:noFill/>
          </a:ln>
        </p:spPr>
        <p:txBody>
          <a:bodyPr spcFirstLastPara="1" wrap="square" lIns="91425" tIns="45700" rIns="91425" bIns="45700" anchor="t" anchorCtr="0">
            <a:noAutofit/>
          </a:bodyPr>
          <a:lstStyle/>
          <a:p>
            <a:pPr marL="457200" lvl="0" indent="-228600" algn="l" rtl="0">
              <a:lnSpc>
                <a:spcPct val="90000"/>
              </a:lnSpc>
              <a:spcBef>
                <a:spcPts val="1000"/>
              </a:spcBef>
              <a:spcAft>
                <a:spcPts val="0"/>
              </a:spcAft>
              <a:buSzPts val="1800"/>
              <a:buNone/>
            </a:pPr>
            <a:r>
              <a:rPr lang="en-US" sz="2400" b="1"/>
              <a:t>Rollen van groepsleden</a:t>
            </a:r>
            <a:endParaRPr/>
          </a:p>
          <a:p>
            <a:pPr marL="457200" lvl="0" indent="-228600" algn="l" rtl="0">
              <a:lnSpc>
                <a:spcPct val="90000"/>
              </a:lnSpc>
              <a:spcBef>
                <a:spcPts val="1000"/>
              </a:spcBef>
              <a:spcAft>
                <a:spcPts val="0"/>
              </a:spcAft>
              <a:buSzPts val="1800"/>
              <a:buNone/>
            </a:pPr>
            <a:r>
              <a:t/>
            </a:r>
            <a:endParaRPr sz="2400"/>
          </a:p>
          <a:p>
            <a:pPr marL="571500" lvl="0" indent="-342900" algn="l" rtl="0">
              <a:lnSpc>
                <a:spcPct val="90000"/>
              </a:lnSpc>
              <a:spcBef>
                <a:spcPts val="1000"/>
              </a:spcBef>
              <a:spcAft>
                <a:spcPts val="0"/>
              </a:spcAft>
              <a:buSzPts val="1800"/>
              <a:buFont typeface="Arial"/>
              <a:buAutoNum type="arabicPeriod"/>
            </a:pPr>
            <a:r>
              <a:rPr lang="en-US" sz="2400"/>
              <a:t>Presentator</a:t>
            </a:r>
            <a:endParaRPr/>
          </a:p>
          <a:p>
            <a:pPr marL="571500" lvl="0" indent="-342900" algn="l" rtl="0">
              <a:lnSpc>
                <a:spcPct val="90000"/>
              </a:lnSpc>
              <a:spcBef>
                <a:spcPts val="1000"/>
              </a:spcBef>
              <a:spcAft>
                <a:spcPts val="0"/>
              </a:spcAft>
              <a:buSzPts val="1800"/>
              <a:buFont typeface="Arial"/>
              <a:buAutoNum type="arabicPeriod"/>
            </a:pPr>
            <a:r>
              <a:rPr lang="en-US" sz="2400"/>
              <a:t>Discussiedeelnemers/kritische vrienden</a:t>
            </a:r>
            <a:endParaRPr/>
          </a:p>
          <a:p>
            <a:pPr marL="571500" lvl="0" indent="-342900" algn="l" rtl="0">
              <a:lnSpc>
                <a:spcPct val="90000"/>
              </a:lnSpc>
              <a:spcBef>
                <a:spcPts val="1000"/>
              </a:spcBef>
              <a:spcAft>
                <a:spcPts val="0"/>
              </a:spcAft>
              <a:buSzPts val="1800"/>
              <a:buFont typeface="Arial"/>
              <a:buAutoNum type="arabicPeriod"/>
            </a:pPr>
            <a:r>
              <a:rPr lang="en-US" sz="2400"/>
              <a:t>Facilitator</a:t>
            </a:r>
            <a:endParaRPr/>
          </a:p>
          <a:p>
            <a:pPr marL="228600" lvl="0" indent="0" algn="l" rtl="0">
              <a:lnSpc>
                <a:spcPct val="90000"/>
              </a:lnSpc>
              <a:spcBef>
                <a:spcPts val="1000"/>
              </a:spcBef>
              <a:spcAft>
                <a:spcPts val="0"/>
              </a:spcAft>
              <a:buSzPts val="1800"/>
              <a:buNone/>
            </a:pPr>
            <a:r>
              <a:t/>
            </a:r>
            <a:endParaRPr/>
          </a:p>
          <a:p>
            <a:pPr marL="457200" marR="0" lvl="0" indent="-228600" algn="l" rtl="0">
              <a:lnSpc>
                <a:spcPct val="90000"/>
              </a:lnSpc>
              <a:spcBef>
                <a:spcPts val="1000"/>
              </a:spcBef>
              <a:spcAft>
                <a:spcPts val="0"/>
              </a:spcAft>
              <a:buClr>
                <a:schemeClr val="accent4"/>
              </a:buClr>
              <a:buSzPts val="1800"/>
              <a:buFont typeface="Arial"/>
              <a:buNone/>
            </a:pPr>
            <a:r>
              <a:t/>
            </a:r>
            <a:endParaRPr/>
          </a:p>
        </p:txBody>
      </p:sp>
      <p:pic>
        <p:nvPicPr>
          <p:cNvPr id="165" name="Google Shape;165;p9">
            <a:hlinkClick r:id="rId3"/>
          </p:cNvPr>
          <p:cNvPicPr preferRelativeResize="0"/>
          <p:nvPr/>
        </p:nvPicPr>
        <p:blipFill rotWithShape="1">
          <a:blip r:embed="rId4">
            <a:alphaModFix/>
          </a:blip>
          <a:srcRect l="0" t="0" r="0" b="0"/>
          <a:stretch/>
        </p:blipFill>
        <p:spPr>
          <a:xfrm>
            <a:off x="5251730" y="1462685"/>
            <a:ext cx="5875529" cy="4320914"/>
          </a:xfrm>
          <a:prstGeom prst="rect">
            <a:avLst/>
          </a:prstGeom>
          <a:noFill/>
          <a:ln>
            <a:noFill/>
          </a:ln>
        </p:spPr>
      </p:pic>
      <p:sp>
        <p:nvSpPr>
          <p:cNvPr id="166" name="Google Shape;166;p9"/>
          <p:cNvSpPr txBox="1"/>
          <p:nvPr/>
        </p:nvSpPr>
        <p:spPr>
          <a:xfrm>
            <a:off x="5113313" y="1723497"/>
            <a:ext cx="6172200" cy="286232"/>
          </a:xfrm>
          <a:prstGeom prst="rect">
            <a:avLst/>
          </a:prstGeom>
          <a:noFill/>
          <a:ln>
            <a:noFill/>
          </a:ln>
        </p:spPr>
        <p:txBody>
          <a:bodyPr spcFirstLastPara="1" wrap="square" lIns="91425" tIns="45700" rIns="91425" bIns="45700" anchor="t" anchorCtr="0">
            <a:spAutoFit/>
          </a:bodyPr>
          <a:lstStyle/>
          <a:p>
            <a:pPr marL="457200" marR="0" lvl="0" indent="-228600" algn="l" rtl="0">
              <a:lnSpc>
                <a:spcPct val="90000"/>
              </a:lnSpc>
              <a:spcBef>
                <a:spcPts val="0"/>
              </a:spcBef>
              <a:spcAft>
                <a:spcPts val="0"/>
              </a:spcAft>
              <a:buClr>
                <a:schemeClr val="accent4"/>
              </a:buClr>
              <a:buSzPts val="1800"/>
              <a:buFont typeface="Arial"/>
              <a:buNone/>
            </a:pPr>
            <a:r>
              <a:rPr lang="en-US" sz="1400" b="0" i="0" u="sng" strike="noStrike" cap="none">
                <a:solidFill>
                  <a:schemeClr val="hlink"/>
                </a:solidFill>
                <a:latin typeface="Arial"/>
                <a:ea typeface="Arial"/>
                <a:cs typeface="Arial"/>
                <a:sym typeface="Arial"/>
                <a:hlinkClick r:id="rId5"/>
              </a:rPr>
              <a:t>https://www.youtube.com/watch?v=ufKpR4ZCohw</a:t>
            </a:r>
            <a:endParaRPr sz="1400" b="0" i="0" u="sng" strike="noStrike" cap="none">
              <a:solidFill>
                <a:schemeClr val="hlink"/>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oreProperties xmlns:dc="http://purl.org/dc/elements/1.1/" xmlns:dcterms="http://purl.org/dc/terms/" xmlns:xsi="http://www.w3.org/2001/XMLSchema-instance" xmlns="http://schemas.openxmlformats.org/package/2006/metadata/core-properties">
  <dcterms:created xsi:type="dcterms:W3CDTF">2025-05-12T07:48:03.0000000Z</dcterms:created>
  <dc:creator>Georgakopoylos Ioannis</dc:creator>
  <keywords>, docId:76CC022FE1E0DF34E5134D113C275045</keywords>
</coreProperties>
</file>